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libri (MS)" charset="1" panose="020F0502020204030204"/>
      <p:regular r:id="rId10"/>
    </p:embeddedFont>
    <p:embeddedFont>
      <p:font typeface="Calibri (MS) Bold" charset="1" panose="020F0702030404030204"/>
      <p:regular r:id="rId11"/>
    </p:embeddedFont>
    <p:embeddedFont>
      <p:font typeface="Calibri (MS) Italics" charset="1" panose="020F05020202040A0204"/>
      <p:regular r:id="rId12"/>
    </p:embeddedFont>
    <p:embeddedFont>
      <p:font typeface="Calibri (MS) Bold Italics" charset="1" panose="020F07020304040A0204"/>
      <p:regular r:id="rId13"/>
    </p:embeddedFont>
    <p:embeddedFont>
      <p:font typeface="Calibri (MS) Light" charset="1" panose="020F0302020204030204"/>
      <p:regular r:id="rId14"/>
    </p:embeddedFont>
    <p:embeddedFont>
      <p:font typeface="Calibri (MS) Light Italics" charset="1" panose="020F0302020204030204"/>
      <p:regular r:id="rId15"/>
    </p:embeddedFont>
    <p:embeddedFont>
      <p:font typeface="Nunito" charset="1" panose="00000000000000000000"/>
      <p:regular r:id="rId16"/>
    </p:embeddedFont>
    <p:embeddedFont>
      <p:font typeface="Nunito Bold" charset="1" panose="00000000000000000000"/>
      <p:regular r:id="rId17"/>
    </p:embeddedFont>
    <p:embeddedFont>
      <p:font typeface="Nunito Italics" charset="1" panose="00000000000000000000"/>
      <p:regular r:id="rId18"/>
    </p:embeddedFont>
    <p:embeddedFont>
      <p:font typeface="Nunito Bold Italics" charset="1" panose="00000000000000000000"/>
      <p:regular r:id="rId19"/>
    </p:embeddedFont>
    <p:embeddedFont>
      <p:font typeface="Nunito Extra-Light" charset="1" panose="00000000000000000000"/>
      <p:regular r:id="rId20"/>
    </p:embeddedFont>
    <p:embeddedFont>
      <p:font typeface="Nunito Extra-Light Italics" charset="1" panose="00000000000000000000"/>
      <p:regular r:id="rId21"/>
    </p:embeddedFont>
    <p:embeddedFont>
      <p:font typeface="Nunito Light" charset="1" panose="00000000000000000000"/>
      <p:regular r:id="rId22"/>
    </p:embeddedFont>
    <p:embeddedFont>
      <p:font typeface="Nunito Light Italics" charset="1" panose="00000000000000000000"/>
      <p:regular r:id="rId23"/>
    </p:embeddedFont>
    <p:embeddedFont>
      <p:font typeface="Nunito Medium" charset="1" panose="00000000000000000000"/>
      <p:regular r:id="rId24"/>
    </p:embeddedFont>
    <p:embeddedFont>
      <p:font typeface="Nunito Medium Italics" charset="1" panose="00000000000000000000"/>
      <p:regular r:id="rId25"/>
    </p:embeddedFont>
    <p:embeddedFont>
      <p:font typeface="Nunito Semi-Bold" charset="1" panose="00000000000000000000"/>
      <p:regular r:id="rId26"/>
    </p:embeddedFont>
    <p:embeddedFont>
      <p:font typeface="Nunito Semi-Bold Italics" charset="1" panose="00000000000000000000"/>
      <p:regular r:id="rId27"/>
    </p:embeddedFont>
    <p:embeddedFont>
      <p:font typeface="Nunito Ultra-Bold" charset="1" panose="00000000000000000000"/>
      <p:regular r:id="rId28"/>
    </p:embeddedFont>
    <p:embeddedFont>
      <p:font typeface="Nunito Ultra-Bold Italics" charset="1" panose="00000000000000000000"/>
      <p:regular r:id="rId29"/>
    </p:embeddedFont>
    <p:embeddedFont>
      <p:font typeface="Nunito Heavy" charset="1" panose="00000000000000000000"/>
      <p:regular r:id="rId30"/>
    </p:embeddedFont>
    <p:embeddedFont>
      <p:font typeface="Nunito Heavy Italics" charset="1" panose="00000000000000000000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LingAdeu" TargetMode="External" Type="http://schemas.openxmlformats.org/officeDocument/2006/relationships/hyperlink"/><Relationship Id="rId11" Target="../media/image12.png" Type="http://schemas.openxmlformats.org/officeDocument/2006/relationships/image"/><Relationship Id="rId12" Target="https://github.com/FarhanTrinanda" TargetMode="External" Type="http://schemas.openxmlformats.org/officeDocument/2006/relationships/hyperlink"/><Relationship Id="rId13" Target="https://github.com/Brilyawan" TargetMode="External" Type="http://schemas.openxmlformats.org/officeDocument/2006/relationships/hyperlink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1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077">
            <a:off x="1524259" y="265533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4"/>
                </a:lnTo>
                <a:lnTo>
                  <a:pt x="0" y="975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5554153" y="9423399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65250" y="5630918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0604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70838" y="8731925"/>
            <a:ext cx="3146323" cy="526375"/>
            <a:chOff x="0" y="0"/>
            <a:chExt cx="1573096" cy="2631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3096" cy="263176"/>
            </a:xfrm>
            <a:custGeom>
              <a:avLst/>
              <a:gdLst/>
              <a:ahLst/>
              <a:cxnLst/>
              <a:rect r="r" b="b" t="t" l="l"/>
              <a:pathLst>
                <a:path h="263176" w="1573096">
                  <a:moveTo>
                    <a:pt x="131588" y="0"/>
                  </a:moveTo>
                  <a:lnTo>
                    <a:pt x="1441508" y="0"/>
                  </a:lnTo>
                  <a:cubicBezTo>
                    <a:pt x="1476407" y="0"/>
                    <a:pt x="1509877" y="13864"/>
                    <a:pt x="1534554" y="38541"/>
                  </a:cubicBezTo>
                  <a:cubicBezTo>
                    <a:pt x="1559232" y="63219"/>
                    <a:pt x="1573096" y="96689"/>
                    <a:pt x="1573096" y="131588"/>
                  </a:cubicBezTo>
                  <a:lnTo>
                    <a:pt x="1573096" y="131588"/>
                  </a:lnTo>
                  <a:cubicBezTo>
                    <a:pt x="1573096" y="166487"/>
                    <a:pt x="1559232" y="199957"/>
                    <a:pt x="1534554" y="224635"/>
                  </a:cubicBezTo>
                  <a:cubicBezTo>
                    <a:pt x="1509877" y="249313"/>
                    <a:pt x="1476407" y="263176"/>
                    <a:pt x="1441508" y="263176"/>
                  </a:cubicBezTo>
                  <a:lnTo>
                    <a:pt x="131588" y="263176"/>
                  </a:lnTo>
                  <a:cubicBezTo>
                    <a:pt x="96689" y="263176"/>
                    <a:pt x="63219" y="249313"/>
                    <a:pt x="38541" y="224635"/>
                  </a:cubicBezTo>
                  <a:cubicBezTo>
                    <a:pt x="13864" y="199957"/>
                    <a:pt x="0" y="166487"/>
                    <a:pt x="0" y="131588"/>
                  </a:cubicBezTo>
                  <a:lnTo>
                    <a:pt x="0" y="131588"/>
                  </a:lnTo>
                  <a:cubicBezTo>
                    <a:pt x="0" y="96689"/>
                    <a:pt x="13864" y="63219"/>
                    <a:pt x="38541" y="38541"/>
                  </a:cubicBezTo>
                  <a:cubicBezTo>
                    <a:pt x="63219" y="13864"/>
                    <a:pt x="96689" y="0"/>
                    <a:pt x="1315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73096" cy="29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01576" y="1760110"/>
            <a:ext cx="12819258" cy="307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>
                <a:solidFill>
                  <a:srgbClr val="FFFFFF"/>
                </a:solidFill>
                <a:latin typeface="Open Sans Bold"/>
              </a:rPr>
              <a:t>Utilizing Cyclistic's Historical Data              for Marketing Strategies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494942" y="2902385"/>
            <a:ext cx="3063700" cy="874576"/>
          </a:xfrm>
          <a:custGeom>
            <a:avLst/>
            <a:gdLst/>
            <a:ahLst/>
            <a:cxnLst/>
            <a:rect r="r" b="b" t="t" l="l"/>
            <a:pathLst>
              <a:path h="874576" w="3063700">
                <a:moveTo>
                  <a:pt x="0" y="0"/>
                </a:moveTo>
                <a:lnTo>
                  <a:pt x="3063700" y="0"/>
                </a:lnTo>
                <a:lnTo>
                  <a:pt x="3063700" y="874577"/>
                </a:lnTo>
                <a:lnTo>
                  <a:pt x="0" y="874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42807" y="3036881"/>
            <a:ext cx="7359879" cy="7359879"/>
          </a:xfrm>
          <a:custGeom>
            <a:avLst/>
            <a:gdLst/>
            <a:ahLst/>
            <a:cxnLst/>
            <a:rect r="r" b="b" t="t" l="l"/>
            <a:pathLst>
              <a:path h="7359879" w="7359879">
                <a:moveTo>
                  <a:pt x="0" y="0"/>
                </a:moveTo>
                <a:lnTo>
                  <a:pt x="7359879" y="0"/>
                </a:lnTo>
                <a:lnTo>
                  <a:pt x="7359879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01576" y="5526544"/>
            <a:ext cx="3442500" cy="233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8"/>
              </a:lnSpc>
            </a:pPr>
            <a:r>
              <a:rPr lang="en-US" sz="2327">
                <a:solidFill>
                  <a:srgbClr val="FFFFFF"/>
                </a:solidFill>
                <a:latin typeface="Open Sans Bold"/>
              </a:rPr>
              <a:t>GROUP 3</a:t>
            </a:r>
          </a:p>
          <a:p>
            <a:pPr algn="just">
              <a:lnSpc>
                <a:spcPts val="2606"/>
              </a:lnSpc>
            </a:pPr>
            <a:r>
              <a:rPr lang="en-US" sz="1861">
                <a:solidFill>
                  <a:srgbClr val="FFFFFF"/>
                </a:solidFill>
                <a:latin typeface="Open Sans"/>
              </a:rPr>
              <a:t>KRISTIAN BRILYAWAN</a:t>
            </a:r>
          </a:p>
          <a:p>
            <a:pPr algn="just">
              <a:lnSpc>
                <a:spcPts val="2606"/>
              </a:lnSpc>
            </a:pPr>
            <a:r>
              <a:rPr lang="en-US" sz="1861">
                <a:solidFill>
                  <a:srgbClr val="FFFFFF"/>
                </a:solidFill>
                <a:latin typeface="Open Sans"/>
              </a:rPr>
              <a:t>Farhan Trinanda Putra</a:t>
            </a:r>
          </a:p>
          <a:p>
            <a:pPr algn="just">
              <a:lnSpc>
                <a:spcPts val="2606"/>
              </a:lnSpc>
            </a:pPr>
            <a:r>
              <a:rPr lang="en-US" sz="1861">
                <a:solidFill>
                  <a:srgbClr val="FFFFFF"/>
                </a:solidFill>
                <a:latin typeface="Open Sans"/>
              </a:rPr>
              <a:t>Muhammad Tofik Hidayat</a:t>
            </a:r>
          </a:p>
          <a:p>
            <a:pPr algn="just">
              <a:lnSpc>
                <a:spcPts val="2606"/>
              </a:lnSpc>
            </a:pPr>
            <a:r>
              <a:rPr lang="en-US" sz="1861">
                <a:solidFill>
                  <a:srgbClr val="FFFFFF"/>
                </a:solidFill>
                <a:latin typeface="Open Sans"/>
              </a:rPr>
              <a:t>Ridho Aryawan</a:t>
            </a:r>
          </a:p>
          <a:p>
            <a:pPr algn="just">
              <a:lnSpc>
                <a:spcPts val="2606"/>
              </a:lnSpc>
            </a:pPr>
            <a:r>
              <a:rPr lang="en-US" sz="1861">
                <a:solidFill>
                  <a:srgbClr val="FFFFFF"/>
                </a:solidFill>
                <a:latin typeface="Open Sans"/>
              </a:rPr>
              <a:t>Adelia Januarto</a:t>
            </a:r>
          </a:p>
          <a:p>
            <a:pPr algn="just">
              <a:lnSpc>
                <a:spcPts val="260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711205" y="8836595"/>
            <a:ext cx="2865590" cy="27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</a:pPr>
            <a:r>
              <a:rPr lang="en-US" sz="1580">
                <a:solidFill>
                  <a:srgbClr val="FFFFFF"/>
                </a:solidFill>
                <a:latin typeface="Open Sans"/>
              </a:rPr>
              <a:t>YOGYAKARTA, 01 APRIL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56803">
            <a:off x="7988599" y="-3990356"/>
            <a:ext cx="14943276" cy="11798962"/>
          </a:xfrm>
          <a:custGeom>
            <a:avLst/>
            <a:gdLst/>
            <a:ahLst/>
            <a:cxnLst/>
            <a:rect r="r" b="b" t="t" l="l"/>
            <a:pathLst>
              <a:path h="11798962" w="14943276">
                <a:moveTo>
                  <a:pt x="0" y="0"/>
                </a:moveTo>
                <a:lnTo>
                  <a:pt x="14943276" y="0"/>
                </a:lnTo>
                <a:lnTo>
                  <a:pt x="14943276" y="11798961"/>
                </a:lnTo>
                <a:lnTo>
                  <a:pt x="0" y="11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62809" y="3027210"/>
            <a:ext cx="10362382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Why would casual riders buy a membership?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554153" y="9423399"/>
            <a:ext cx="7179693" cy="0"/>
          </a:xfrm>
          <a:prstGeom prst="line">
            <a:avLst/>
          </a:prstGeom>
          <a:ln cap="flat" w="19050">
            <a:solidFill>
              <a:srgbClr val="635F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17851" y="5610312"/>
            <a:ext cx="8937696" cy="7336845"/>
          </a:xfrm>
          <a:custGeom>
            <a:avLst/>
            <a:gdLst/>
            <a:ahLst/>
            <a:cxnLst/>
            <a:rect r="r" b="b" t="t" l="l"/>
            <a:pathLst>
              <a:path h="7336845" w="8937696">
                <a:moveTo>
                  <a:pt x="0" y="0"/>
                </a:moveTo>
                <a:lnTo>
                  <a:pt x="8937697" y="0"/>
                </a:lnTo>
                <a:lnTo>
                  <a:pt x="8937697" y="7336845"/>
                </a:lnTo>
                <a:lnTo>
                  <a:pt x="0" y="7336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2858" y="922972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18888" y="4702897"/>
            <a:ext cx="6450224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Pricing of annual membership is 2.7x more budget-friendly than that of non-membership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10604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72656" y="6598764"/>
            <a:ext cx="4142688" cy="2777327"/>
          </a:xfrm>
          <a:custGeom>
            <a:avLst/>
            <a:gdLst/>
            <a:ahLst/>
            <a:cxnLst/>
            <a:rect r="r" b="b" t="t" l="l"/>
            <a:pathLst>
              <a:path h="2777327" w="4142688">
                <a:moveTo>
                  <a:pt x="0" y="0"/>
                </a:moveTo>
                <a:lnTo>
                  <a:pt x="4142688" y="0"/>
                </a:lnTo>
                <a:lnTo>
                  <a:pt x="4142688" y="2777327"/>
                </a:lnTo>
                <a:lnTo>
                  <a:pt x="0" y="2777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077">
            <a:off x="-2365884" y="4394864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5250" y="5630918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554153" y="9725657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454366" y="880506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75353" y="1758145"/>
            <a:ext cx="10723871" cy="7219892"/>
          </a:xfrm>
          <a:custGeom>
            <a:avLst/>
            <a:gdLst/>
            <a:ahLst/>
            <a:cxnLst/>
            <a:rect r="r" b="b" t="t" l="l"/>
            <a:pathLst>
              <a:path h="7219892" w="10723871">
                <a:moveTo>
                  <a:pt x="0" y="0"/>
                </a:moveTo>
                <a:lnTo>
                  <a:pt x="10723871" y="0"/>
                </a:lnTo>
                <a:lnTo>
                  <a:pt x="10723871" y="7219892"/>
                </a:lnTo>
                <a:lnTo>
                  <a:pt x="0" y="7219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889" y="753139"/>
            <a:ext cx="14124813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Perks of a membership for casual riders</a:t>
            </a:r>
          </a:p>
          <a:p>
            <a:pPr>
              <a:lnSpc>
                <a:spcPts val="5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56976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09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8909" y="2414919"/>
            <a:ext cx="4885244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Subscribers enjoy the benefit of </a:t>
            </a:r>
            <a:r>
              <a:rPr lang="en-US" sz="2499">
                <a:solidFill>
                  <a:srgbClr val="000000"/>
                </a:solidFill>
                <a:latin typeface="Open Sans Bold"/>
              </a:rPr>
              <a:t>consistently lower average pricing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 for bike rides throughout the week compared to casual riders.</a:t>
            </a:r>
          </a:p>
          <a:p>
            <a:pPr>
              <a:lnSpc>
                <a:spcPts val="324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68909" y="5389231"/>
            <a:ext cx="4885244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The lower pricing in average means potential cost savings and underscores the perks of the subscription for frequent riders.</a:t>
            </a:r>
          </a:p>
          <a:p>
            <a:pPr>
              <a:lnSpc>
                <a:spcPts val="324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077">
            <a:off x="-2365884" y="4394864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5250" y="5630918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554153" y="9725657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454366" y="880506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2420" y="1957258"/>
            <a:ext cx="9459558" cy="7233020"/>
          </a:xfrm>
          <a:custGeom>
            <a:avLst/>
            <a:gdLst/>
            <a:ahLst/>
            <a:cxnLst/>
            <a:rect r="r" b="b" t="t" l="l"/>
            <a:pathLst>
              <a:path h="7233020" w="9459558">
                <a:moveTo>
                  <a:pt x="0" y="0"/>
                </a:moveTo>
                <a:lnTo>
                  <a:pt x="9459557" y="0"/>
                </a:lnTo>
                <a:lnTo>
                  <a:pt x="9459557" y="7233020"/>
                </a:lnTo>
                <a:lnTo>
                  <a:pt x="0" y="7233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478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889" y="753139"/>
            <a:ext cx="14124813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Perks of a membership for the company</a:t>
            </a:r>
          </a:p>
          <a:p>
            <a:pPr>
              <a:lnSpc>
                <a:spcPts val="5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56976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775" y="2321669"/>
            <a:ext cx="6605467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Casual riders </a:t>
            </a:r>
            <a:r>
              <a:rPr lang="en-US" sz="2499">
                <a:solidFill>
                  <a:srgbClr val="FF914D"/>
                </a:solidFill>
                <a:latin typeface="Open Sans Bold"/>
              </a:rPr>
              <a:t>generate significantly more revenue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 compared to subscribers because of higher price, especially on the weekends, BUT…</a:t>
            </a:r>
          </a:p>
          <a:p>
            <a:pPr>
              <a:lnSpc>
                <a:spcPts val="324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139238" y="4997134"/>
            <a:ext cx="9525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481204" y="4510862"/>
            <a:ext cx="1271811" cy="37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A500"/>
                </a:solidFill>
                <a:latin typeface="Calibri (MS)"/>
              </a:rPr>
              <a:t>Casual Rider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24662" y="6996862"/>
            <a:ext cx="1184895" cy="37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FF"/>
                </a:solidFill>
                <a:latin typeface="Calibri (MS)"/>
              </a:rPr>
              <a:t>Subscribers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077">
            <a:off x="-2365884" y="4394864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5250" y="5630918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554153" y="9725657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454366" y="880506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10357" y="1675931"/>
            <a:ext cx="10973615" cy="7987877"/>
          </a:xfrm>
          <a:custGeom>
            <a:avLst/>
            <a:gdLst/>
            <a:ahLst/>
            <a:cxnLst/>
            <a:rect r="r" b="b" t="t" l="l"/>
            <a:pathLst>
              <a:path h="7987877" w="10973615">
                <a:moveTo>
                  <a:pt x="0" y="0"/>
                </a:moveTo>
                <a:lnTo>
                  <a:pt x="10973615" y="0"/>
                </a:lnTo>
                <a:lnTo>
                  <a:pt x="10973615" y="7987877"/>
                </a:lnTo>
                <a:lnTo>
                  <a:pt x="0" y="7987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889" y="753139"/>
            <a:ext cx="14124813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Perks of a membership for the company</a:t>
            </a:r>
          </a:p>
          <a:p>
            <a:pPr>
              <a:lnSpc>
                <a:spcPts val="5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56976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8889" y="2140614"/>
            <a:ext cx="5226166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This revenue from casual riders </a:t>
            </a:r>
            <a:r>
              <a:rPr lang="en-US" sz="2499">
                <a:solidFill>
                  <a:srgbClr val="FF3131"/>
                </a:solidFill>
                <a:latin typeface="Open Sans Bold"/>
              </a:rPr>
              <a:t>may not be sustainable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 because the school summer holiday (around Jun to early Sep) could affect the earnings.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414" y="4777609"/>
            <a:ext cx="4885244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Focusing more on conversion may be equally important as getting more new customers.</a:t>
            </a:r>
          </a:p>
          <a:p>
            <a:pPr>
              <a:lnSpc>
                <a:spcPts val="324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077">
            <a:off x="-2365884" y="4394864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5250" y="5630918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554153" y="9725657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454366" y="584117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9"/>
                </a:lnTo>
                <a:lnTo>
                  <a:pt x="0" y="296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1960" y="880506"/>
            <a:ext cx="7807428" cy="868951"/>
          </a:xfrm>
          <a:custGeom>
            <a:avLst/>
            <a:gdLst/>
            <a:ahLst/>
            <a:cxnLst/>
            <a:rect r="r" b="b" t="t" l="l"/>
            <a:pathLst>
              <a:path h="868951" w="7807428">
                <a:moveTo>
                  <a:pt x="0" y="0"/>
                </a:moveTo>
                <a:lnTo>
                  <a:pt x="7807428" y="0"/>
                </a:lnTo>
                <a:lnTo>
                  <a:pt x="7807428" y="868951"/>
                </a:lnTo>
                <a:lnTo>
                  <a:pt x="0" y="86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577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7813" y="2184604"/>
            <a:ext cx="16490411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Open Sans Bold"/>
              </a:rPr>
              <a:t>Understanding perks of membership for marketing</a:t>
            </a:r>
          </a:p>
          <a:p>
            <a:pPr>
              <a:lnSpc>
                <a:spcPts val="4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56976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1960" y="3167118"/>
            <a:ext cx="15520726" cy="142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Open Sans"/>
              </a:rPr>
              <a:t>Understanding customer perks for choosing their membership is crucial for providing effective conversion strategies.</a:t>
            </a:r>
          </a:p>
          <a:p>
            <a:pPr>
              <a:lnSpc>
                <a:spcPts val="376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81960" y="4559038"/>
            <a:ext cx="15172406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Subscribers can save more money with lower prices, making membership attractive for casual riders.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56803">
            <a:off x="7988599" y="-3990356"/>
            <a:ext cx="14943276" cy="11798962"/>
          </a:xfrm>
          <a:custGeom>
            <a:avLst/>
            <a:gdLst/>
            <a:ahLst/>
            <a:cxnLst/>
            <a:rect r="r" b="b" t="t" l="l"/>
            <a:pathLst>
              <a:path h="11798962" w="14943276">
                <a:moveTo>
                  <a:pt x="0" y="0"/>
                </a:moveTo>
                <a:lnTo>
                  <a:pt x="14943276" y="0"/>
                </a:lnTo>
                <a:lnTo>
                  <a:pt x="14943276" y="11798961"/>
                </a:lnTo>
                <a:lnTo>
                  <a:pt x="0" y="11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30182" y="3027210"/>
            <a:ext cx="1082763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How digital media could affect our marketing tactics?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554153" y="9423399"/>
            <a:ext cx="7179693" cy="0"/>
          </a:xfrm>
          <a:prstGeom prst="line">
            <a:avLst/>
          </a:prstGeom>
          <a:ln cap="flat" w="19050">
            <a:solidFill>
              <a:srgbClr val="635F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717851" y="5610312"/>
            <a:ext cx="8937696" cy="7336845"/>
          </a:xfrm>
          <a:custGeom>
            <a:avLst/>
            <a:gdLst/>
            <a:ahLst/>
            <a:cxnLst/>
            <a:rect r="r" b="b" t="t" l="l"/>
            <a:pathLst>
              <a:path h="7336845" w="8937696">
                <a:moveTo>
                  <a:pt x="0" y="0"/>
                </a:moveTo>
                <a:lnTo>
                  <a:pt x="8937697" y="0"/>
                </a:lnTo>
                <a:lnTo>
                  <a:pt x="8937697" y="7336845"/>
                </a:lnTo>
                <a:lnTo>
                  <a:pt x="0" y="7336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2858" y="922972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34800" y="4824417"/>
            <a:ext cx="9324868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Customer characteristics can be used for optimizing personalized ads on social media platforms, thereby more efficient approach to convert potential customers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10604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72656" y="6598764"/>
            <a:ext cx="4142688" cy="2777327"/>
          </a:xfrm>
          <a:custGeom>
            <a:avLst/>
            <a:gdLst/>
            <a:ahLst/>
            <a:cxnLst/>
            <a:rect r="r" b="b" t="t" l="l"/>
            <a:pathLst>
              <a:path h="2777327" w="4142688">
                <a:moveTo>
                  <a:pt x="0" y="0"/>
                </a:moveTo>
                <a:lnTo>
                  <a:pt x="4142688" y="0"/>
                </a:lnTo>
                <a:lnTo>
                  <a:pt x="4142688" y="2777327"/>
                </a:lnTo>
                <a:lnTo>
                  <a:pt x="0" y="2777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5806" y="-5397147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2" y="0"/>
                </a:lnTo>
                <a:lnTo>
                  <a:pt x="14578232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554153" y="9588815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3012077">
            <a:off x="-6491407" y="-4011192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800" y="0"/>
                </a:lnTo>
                <a:lnTo>
                  <a:pt x="12355800" y="9755934"/>
                </a:lnTo>
                <a:lnTo>
                  <a:pt x="0" y="9755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66724" y="1028700"/>
            <a:ext cx="7774734" cy="7010155"/>
            <a:chOff x="0" y="0"/>
            <a:chExt cx="10366312" cy="93468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50716" cy="9346874"/>
            </a:xfrm>
            <a:custGeom>
              <a:avLst/>
              <a:gdLst/>
              <a:ahLst/>
              <a:cxnLst/>
              <a:rect r="r" b="b" t="t" l="l"/>
              <a:pathLst>
                <a:path h="9346874" w="10350716">
                  <a:moveTo>
                    <a:pt x="0" y="0"/>
                  </a:moveTo>
                  <a:lnTo>
                    <a:pt x="10350716" y="0"/>
                  </a:lnTo>
                  <a:lnTo>
                    <a:pt x="10350716" y="9346874"/>
                  </a:lnTo>
                  <a:lnTo>
                    <a:pt x="0" y="9346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110" t="0" r="-5222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339076" y="631099"/>
              <a:ext cx="2027236" cy="3041319"/>
            </a:xfrm>
            <a:custGeom>
              <a:avLst/>
              <a:gdLst/>
              <a:ahLst/>
              <a:cxnLst/>
              <a:rect r="r" b="b" t="t" l="l"/>
              <a:pathLst>
                <a:path h="3041319" w="2027236">
                  <a:moveTo>
                    <a:pt x="0" y="0"/>
                  </a:moveTo>
                  <a:lnTo>
                    <a:pt x="2027236" y="0"/>
                  </a:lnTo>
                  <a:lnTo>
                    <a:pt x="2027236" y="3041319"/>
                  </a:lnTo>
                  <a:lnTo>
                    <a:pt x="0" y="3041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00548" t="-23364" r="-5663" b="-262139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539700" y="2731180"/>
              <a:ext cx="730539" cy="1529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5"/>
                </a:lnSpc>
              </a:pPr>
              <a:r>
                <a:rPr lang="en-US" sz="2366">
                  <a:solidFill>
                    <a:srgbClr val="000000"/>
                  </a:solidFill>
                  <a:latin typeface="Open Sans Bold"/>
                </a:rPr>
                <a:t>370K</a:t>
              </a:r>
            </a:p>
            <a:p>
              <a:pPr>
                <a:lnSpc>
                  <a:spcPts val="3075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270239" y="4995306"/>
              <a:ext cx="730539" cy="1529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5"/>
                </a:lnSpc>
              </a:pPr>
              <a:r>
                <a:rPr lang="en-US" sz="2366">
                  <a:solidFill>
                    <a:srgbClr val="000000"/>
                  </a:solidFill>
                  <a:latin typeface="Open Sans Bold"/>
                </a:rPr>
                <a:t>530K</a:t>
              </a:r>
            </a:p>
            <a:p>
              <a:pPr>
                <a:lnSpc>
                  <a:spcPts val="3075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403707" y="4995306"/>
              <a:ext cx="1077506" cy="1529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5"/>
                </a:lnSpc>
              </a:pPr>
              <a:r>
                <a:rPr lang="en-US" sz="2366">
                  <a:solidFill>
                    <a:srgbClr val="000000"/>
                  </a:solidFill>
                  <a:latin typeface="Open Sans Bold"/>
                </a:rPr>
                <a:t>1,300K</a:t>
              </a:r>
            </a:p>
            <a:p>
              <a:pPr>
                <a:lnSpc>
                  <a:spcPts val="307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87779" y="1028700"/>
            <a:ext cx="9107330" cy="6848230"/>
          </a:xfrm>
          <a:custGeom>
            <a:avLst/>
            <a:gdLst/>
            <a:ahLst/>
            <a:cxnLst/>
            <a:rect r="r" b="b" t="t" l="l"/>
            <a:pathLst>
              <a:path h="6848230" w="9107330">
                <a:moveTo>
                  <a:pt x="0" y="0"/>
                </a:moveTo>
                <a:lnTo>
                  <a:pt x="9107330" y="0"/>
                </a:lnTo>
                <a:lnTo>
                  <a:pt x="9107330" y="6848230"/>
                </a:lnTo>
                <a:lnTo>
                  <a:pt x="0" y="684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27" t="0" r="-53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8239" y="234950"/>
            <a:ext cx="16571521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Leverage Customer Data to Make Personalized Ads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779" y="8010280"/>
            <a:ext cx="15566271" cy="241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9"/>
              </a:lnSpc>
            </a:pPr>
            <a:r>
              <a:rPr lang="en-US" sz="2968">
                <a:solidFill>
                  <a:srgbClr val="000000"/>
                </a:solidFill>
                <a:latin typeface="Open Sans"/>
              </a:rPr>
              <a:t>Using  our data, we can conclude that there are</a:t>
            </a:r>
            <a:r>
              <a:rPr lang="en-US" sz="2968">
                <a:solidFill>
                  <a:srgbClr val="635FED"/>
                </a:solidFill>
                <a:latin typeface="Open Sans"/>
              </a:rPr>
              <a:t> </a:t>
            </a:r>
            <a:r>
              <a:rPr lang="en-US" sz="2968">
                <a:solidFill>
                  <a:srgbClr val="635FED"/>
                </a:solidFill>
                <a:latin typeface="Open Sans Bold"/>
              </a:rPr>
              <a:t>3 types</a:t>
            </a:r>
            <a:r>
              <a:rPr lang="en-US" sz="2968">
                <a:solidFill>
                  <a:srgbClr val="635FED"/>
                </a:solidFill>
                <a:latin typeface="Open Sans"/>
              </a:rPr>
              <a:t> </a:t>
            </a:r>
            <a:r>
              <a:rPr lang="en-US" sz="2968">
                <a:solidFill>
                  <a:srgbClr val="000000"/>
                </a:solidFill>
                <a:latin typeface="Open Sans"/>
              </a:rPr>
              <a:t>of customer: </a:t>
            </a:r>
          </a:p>
          <a:p>
            <a:pPr>
              <a:lnSpc>
                <a:spcPts val="3859"/>
              </a:lnSpc>
            </a:pPr>
            <a:r>
              <a:rPr lang="en-US" sz="2968">
                <a:solidFill>
                  <a:srgbClr val="000000"/>
                </a:solidFill>
                <a:latin typeface="Open Sans Bold"/>
              </a:rPr>
              <a:t>1) T</a:t>
            </a:r>
            <a:r>
              <a:rPr lang="en-US" sz="2968">
                <a:solidFill>
                  <a:srgbClr val="000000"/>
                </a:solidFill>
                <a:latin typeface="Open Sans"/>
              </a:rPr>
              <a:t>ype Aware </a:t>
            </a:r>
            <a:r>
              <a:rPr lang="en-US" sz="2968">
                <a:solidFill>
                  <a:srgbClr val="000000"/>
                </a:solidFill>
                <a:latin typeface="Open Sans Bold"/>
              </a:rPr>
              <a:t>2)</a:t>
            </a:r>
            <a:r>
              <a:rPr lang="en-US" sz="2968">
                <a:solidFill>
                  <a:srgbClr val="000000"/>
                </a:solidFill>
                <a:latin typeface="Open Sans"/>
              </a:rPr>
              <a:t>Type Consider </a:t>
            </a:r>
            <a:r>
              <a:rPr lang="en-US" sz="2968">
                <a:solidFill>
                  <a:srgbClr val="000000"/>
                </a:solidFill>
                <a:latin typeface="Open Sans Bold"/>
              </a:rPr>
              <a:t>3)</a:t>
            </a:r>
            <a:r>
              <a:rPr lang="en-US" sz="2968">
                <a:solidFill>
                  <a:srgbClr val="000000"/>
                </a:solidFill>
                <a:latin typeface="Open Sans"/>
              </a:rPr>
              <a:t>Type Convert</a:t>
            </a:r>
          </a:p>
          <a:p>
            <a:pPr>
              <a:lnSpc>
                <a:spcPts val="3859"/>
              </a:lnSpc>
            </a:pPr>
          </a:p>
          <a:p>
            <a:pPr>
              <a:lnSpc>
                <a:spcPts val="3859"/>
              </a:lnSpc>
            </a:pPr>
            <a:r>
              <a:rPr lang="en-US" sz="2968">
                <a:solidFill>
                  <a:srgbClr val="000000"/>
                </a:solidFill>
                <a:latin typeface="Open Sans"/>
              </a:rPr>
              <a:t>There are still </a:t>
            </a:r>
            <a:r>
              <a:rPr lang="en-US" sz="2968">
                <a:solidFill>
                  <a:srgbClr val="635FED"/>
                </a:solidFill>
                <a:latin typeface="Open Sans Bold"/>
              </a:rPr>
              <a:t>24%</a:t>
            </a:r>
            <a:r>
              <a:rPr lang="en-US" sz="2968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968">
                <a:solidFill>
                  <a:srgbClr val="000000"/>
                </a:solidFill>
                <a:latin typeface="Open Sans Bold"/>
              </a:rPr>
              <a:t>Potential Market </a:t>
            </a:r>
            <a:r>
              <a:rPr lang="en-US" sz="2968">
                <a:solidFill>
                  <a:srgbClr val="000000"/>
                </a:solidFill>
                <a:latin typeface="Open Sans"/>
              </a:rPr>
              <a:t>to convert to subscribers</a:t>
            </a:r>
          </a:p>
          <a:p>
            <a:pPr>
              <a:lnSpc>
                <a:spcPts val="38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8884" y="6639343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2" y="0"/>
                </a:lnTo>
                <a:lnTo>
                  <a:pt x="14578232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711" y="3047822"/>
            <a:ext cx="5441378" cy="4648548"/>
            <a:chOff x="0" y="0"/>
            <a:chExt cx="1433120" cy="12243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33120" cy="1224309"/>
            </a:xfrm>
            <a:custGeom>
              <a:avLst/>
              <a:gdLst/>
              <a:ahLst/>
              <a:cxnLst/>
              <a:rect r="r" b="b" t="t" l="l"/>
              <a:pathLst>
                <a:path h="1224309" w="1433120">
                  <a:moveTo>
                    <a:pt x="142279" y="0"/>
                  </a:moveTo>
                  <a:lnTo>
                    <a:pt x="1290842" y="0"/>
                  </a:lnTo>
                  <a:cubicBezTo>
                    <a:pt x="1369420" y="0"/>
                    <a:pt x="1433120" y="63700"/>
                    <a:pt x="1433120" y="142279"/>
                  </a:cubicBezTo>
                  <a:lnTo>
                    <a:pt x="1433120" y="1082030"/>
                  </a:lnTo>
                  <a:cubicBezTo>
                    <a:pt x="1433120" y="1160609"/>
                    <a:pt x="1369420" y="1224309"/>
                    <a:pt x="1290842" y="1224309"/>
                  </a:cubicBezTo>
                  <a:lnTo>
                    <a:pt x="142279" y="1224309"/>
                  </a:lnTo>
                  <a:cubicBezTo>
                    <a:pt x="63700" y="1224309"/>
                    <a:pt x="0" y="1160609"/>
                    <a:pt x="0" y="1082030"/>
                  </a:cubicBezTo>
                  <a:lnTo>
                    <a:pt x="0" y="142279"/>
                  </a:lnTo>
                  <a:cubicBezTo>
                    <a:pt x="0" y="63700"/>
                    <a:pt x="63700" y="0"/>
                    <a:pt x="142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433120" cy="1252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23311" y="3047822"/>
            <a:ext cx="5441378" cy="4648548"/>
            <a:chOff x="0" y="0"/>
            <a:chExt cx="1433120" cy="12243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3120" cy="1224309"/>
            </a:xfrm>
            <a:custGeom>
              <a:avLst/>
              <a:gdLst/>
              <a:ahLst/>
              <a:cxnLst/>
              <a:rect r="r" b="b" t="t" l="l"/>
              <a:pathLst>
                <a:path h="1224309" w="1433120">
                  <a:moveTo>
                    <a:pt x="142279" y="0"/>
                  </a:moveTo>
                  <a:lnTo>
                    <a:pt x="1290842" y="0"/>
                  </a:lnTo>
                  <a:cubicBezTo>
                    <a:pt x="1369420" y="0"/>
                    <a:pt x="1433120" y="63700"/>
                    <a:pt x="1433120" y="142279"/>
                  </a:cubicBezTo>
                  <a:lnTo>
                    <a:pt x="1433120" y="1082030"/>
                  </a:lnTo>
                  <a:cubicBezTo>
                    <a:pt x="1433120" y="1160609"/>
                    <a:pt x="1369420" y="1224309"/>
                    <a:pt x="1290842" y="1224309"/>
                  </a:cubicBezTo>
                  <a:lnTo>
                    <a:pt x="142279" y="1224309"/>
                  </a:lnTo>
                  <a:cubicBezTo>
                    <a:pt x="63700" y="1224309"/>
                    <a:pt x="0" y="1160609"/>
                    <a:pt x="0" y="1082030"/>
                  </a:cubicBezTo>
                  <a:lnTo>
                    <a:pt x="0" y="142279"/>
                  </a:lnTo>
                  <a:cubicBezTo>
                    <a:pt x="0" y="63700"/>
                    <a:pt x="63700" y="0"/>
                    <a:pt x="142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33120" cy="1252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26911" y="3047822"/>
            <a:ext cx="5441378" cy="4648548"/>
            <a:chOff x="0" y="0"/>
            <a:chExt cx="1433120" cy="12243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3120" cy="1224309"/>
            </a:xfrm>
            <a:custGeom>
              <a:avLst/>
              <a:gdLst/>
              <a:ahLst/>
              <a:cxnLst/>
              <a:rect r="r" b="b" t="t" l="l"/>
              <a:pathLst>
                <a:path h="1224309" w="1433120">
                  <a:moveTo>
                    <a:pt x="142279" y="0"/>
                  </a:moveTo>
                  <a:lnTo>
                    <a:pt x="1290842" y="0"/>
                  </a:lnTo>
                  <a:cubicBezTo>
                    <a:pt x="1369420" y="0"/>
                    <a:pt x="1433120" y="63700"/>
                    <a:pt x="1433120" y="142279"/>
                  </a:cubicBezTo>
                  <a:lnTo>
                    <a:pt x="1433120" y="1082030"/>
                  </a:lnTo>
                  <a:cubicBezTo>
                    <a:pt x="1433120" y="1160609"/>
                    <a:pt x="1369420" y="1224309"/>
                    <a:pt x="1290842" y="1224309"/>
                  </a:cubicBezTo>
                  <a:lnTo>
                    <a:pt x="142279" y="1224309"/>
                  </a:lnTo>
                  <a:cubicBezTo>
                    <a:pt x="63700" y="1224309"/>
                    <a:pt x="0" y="1160609"/>
                    <a:pt x="0" y="1082030"/>
                  </a:cubicBezTo>
                  <a:lnTo>
                    <a:pt x="0" y="142279"/>
                  </a:lnTo>
                  <a:cubicBezTo>
                    <a:pt x="0" y="63700"/>
                    <a:pt x="63700" y="0"/>
                    <a:pt x="142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33120" cy="1252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10604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15821" y="2496808"/>
            <a:ext cx="1370435" cy="1370435"/>
          </a:xfrm>
          <a:custGeom>
            <a:avLst/>
            <a:gdLst/>
            <a:ahLst/>
            <a:cxnLst/>
            <a:rect r="r" b="b" t="t" l="l"/>
            <a:pathLst>
              <a:path h="1370435" w="1370435">
                <a:moveTo>
                  <a:pt x="0" y="0"/>
                </a:moveTo>
                <a:lnTo>
                  <a:pt x="1370435" y="0"/>
                </a:lnTo>
                <a:lnTo>
                  <a:pt x="1370435" y="1370435"/>
                </a:lnTo>
                <a:lnTo>
                  <a:pt x="0" y="1370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9711" y="697856"/>
            <a:ext cx="15834656" cy="169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0"/>
              </a:lnSpc>
            </a:pPr>
            <a:r>
              <a:rPr lang="en-US" sz="5800" spc="353">
                <a:solidFill>
                  <a:srgbClr val="000000"/>
                </a:solidFill>
                <a:latin typeface="Open Sans Bold"/>
              </a:rPr>
              <a:t>Leverage Customer Data to Make Personalized Ads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35323" y="2612106"/>
            <a:ext cx="853368" cy="3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9"/>
              </a:lnSpc>
            </a:pPr>
            <a:r>
              <a:rPr lang="en-US" sz="248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5926" y="3952964"/>
            <a:ext cx="4068947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Aware:</a:t>
            </a:r>
          </a:p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Type of Customers only using our products less than 30 minutes. Use </a:t>
            </a:r>
            <a:r>
              <a:rPr lang="en-US" sz="2999">
                <a:solidFill>
                  <a:srgbClr val="000000"/>
                </a:solidFill>
                <a:latin typeface="Open Sans Bold"/>
              </a:rPr>
              <a:t>awareness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 type ads for this category.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38659" y="3952964"/>
            <a:ext cx="4610682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Consider:</a:t>
            </a:r>
          </a:p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Type of Customers using our products more than 30 minutes and not buying our annual pass. Use </a:t>
            </a:r>
            <a:r>
              <a:rPr lang="en-US" sz="2999">
                <a:solidFill>
                  <a:srgbClr val="000000"/>
                </a:solidFill>
                <a:latin typeface="Open Sans Bold"/>
              </a:rPr>
              <a:t>Consider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 type ads for this category.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2858" y="922972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15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12439" y="3952964"/>
            <a:ext cx="4122215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Convert: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Type of Customers that already subscribed to our service annually. Use </a:t>
            </a:r>
            <a:r>
              <a:rPr lang="en-US" sz="2999">
                <a:solidFill>
                  <a:srgbClr val="000000"/>
                </a:solidFill>
                <a:latin typeface="Open Sans Bold"/>
              </a:rPr>
              <a:t>loyalty 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type ads for this category.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578642" y="2496808"/>
            <a:ext cx="1370435" cy="1370435"/>
          </a:xfrm>
          <a:custGeom>
            <a:avLst/>
            <a:gdLst/>
            <a:ahLst/>
            <a:cxnLst/>
            <a:rect r="r" b="b" t="t" l="l"/>
            <a:pathLst>
              <a:path h="1370435" w="1370435">
                <a:moveTo>
                  <a:pt x="0" y="0"/>
                </a:moveTo>
                <a:lnTo>
                  <a:pt x="1370435" y="0"/>
                </a:lnTo>
                <a:lnTo>
                  <a:pt x="1370435" y="1370435"/>
                </a:lnTo>
                <a:lnTo>
                  <a:pt x="0" y="1370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410492" y="2612106"/>
            <a:ext cx="853368" cy="3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9"/>
              </a:lnSpc>
            </a:pPr>
            <a:r>
              <a:rPr lang="en-US" sz="248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382242" y="2496808"/>
            <a:ext cx="1370435" cy="1370435"/>
          </a:xfrm>
          <a:custGeom>
            <a:avLst/>
            <a:gdLst/>
            <a:ahLst/>
            <a:cxnLst/>
            <a:rect r="r" b="b" t="t" l="l"/>
            <a:pathLst>
              <a:path h="1370435" w="1370435">
                <a:moveTo>
                  <a:pt x="0" y="0"/>
                </a:moveTo>
                <a:lnTo>
                  <a:pt x="1370435" y="0"/>
                </a:lnTo>
                <a:lnTo>
                  <a:pt x="1370435" y="1370435"/>
                </a:lnTo>
                <a:lnTo>
                  <a:pt x="0" y="1370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214092" y="2612106"/>
            <a:ext cx="853368" cy="3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9"/>
              </a:lnSpc>
            </a:pPr>
            <a:r>
              <a:rPr lang="en-US" sz="248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96936" y="8214127"/>
            <a:ext cx="1273384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For </a:t>
            </a:r>
            <a:r>
              <a:rPr lang="en-US" sz="2999">
                <a:solidFill>
                  <a:srgbClr val="635FED"/>
                </a:solidFill>
                <a:latin typeface="Open Sans Bold"/>
              </a:rPr>
              <a:t>each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 type of customer category, we recommend making </a:t>
            </a:r>
            <a:r>
              <a:rPr lang="en-US" sz="2999">
                <a:solidFill>
                  <a:srgbClr val="635FED"/>
                </a:solidFill>
                <a:latin typeface="Open Sans Bold"/>
              </a:rPr>
              <a:t>personalized ads</a:t>
            </a:r>
            <a:r>
              <a:rPr lang="en-US" sz="2999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to improve marketing implementation effectiveness</a:t>
            </a:r>
          </a:p>
        </p:txBody>
      </p:sp>
      <p:sp>
        <p:nvSpPr>
          <p:cNvPr name="AutoShape 25" id="25"/>
          <p:cNvSpPr/>
          <p:nvPr/>
        </p:nvSpPr>
        <p:spPr>
          <a:xfrm>
            <a:off x="3759084" y="8118877"/>
            <a:ext cx="11188516" cy="0"/>
          </a:xfrm>
          <a:prstGeom prst="line">
            <a:avLst/>
          </a:prstGeom>
          <a:ln cap="flat" w="19050">
            <a:solidFill>
              <a:srgbClr val="635F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3759084" y="9366566"/>
            <a:ext cx="11188516" cy="0"/>
          </a:xfrm>
          <a:prstGeom prst="line">
            <a:avLst/>
          </a:prstGeom>
          <a:ln cap="flat" w="19050">
            <a:solidFill>
              <a:srgbClr val="635FE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26258" y="2996541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2" y="0"/>
                </a:lnTo>
                <a:lnTo>
                  <a:pt x="14578232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711" y="2970716"/>
            <a:ext cx="3405907" cy="6287584"/>
            <a:chOff x="0" y="0"/>
            <a:chExt cx="897029" cy="16559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7029" cy="1655989"/>
            </a:xfrm>
            <a:custGeom>
              <a:avLst/>
              <a:gdLst/>
              <a:ahLst/>
              <a:cxnLst/>
              <a:rect r="r" b="b" t="t" l="l"/>
              <a:pathLst>
                <a:path h="1655989" w="897029">
                  <a:moveTo>
                    <a:pt x="227309" y="0"/>
                  </a:moveTo>
                  <a:lnTo>
                    <a:pt x="669720" y="0"/>
                  </a:lnTo>
                  <a:cubicBezTo>
                    <a:pt x="730006" y="0"/>
                    <a:pt x="787823" y="23949"/>
                    <a:pt x="830452" y="66577"/>
                  </a:cubicBezTo>
                  <a:cubicBezTo>
                    <a:pt x="873080" y="109206"/>
                    <a:pt x="897029" y="167023"/>
                    <a:pt x="897029" y="227309"/>
                  </a:cubicBezTo>
                  <a:lnTo>
                    <a:pt x="897029" y="1428681"/>
                  </a:lnTo>
                  <a:cubicBezTo>
                    <a:pt x="897029" y="1554220"/>
                    <a:pt x="795259" y="1655989"/>
                    <a:pt x="669720" y="1655989"/>
                  </a:cubicBezTo>
                  <a:lnTo>
                    <a:pt x="227309" y="1655989"/>
                  </a:lnTo>
                  <a:cubicBezTo>
                    <a:pt x="167023" y="1655989"/>
                    <a:pt x="109206" y="1632041"/>
                    <a:pt x="66577" y="1589412"/>
                  </a:cubicBezTo>
                  <a:cubicBezTo>
                    <a:pt x="23949" y="1546783"/>
                    <a:pt x="0" y="1488967"/>
                    <a:pt x="0" y="1428681"/>
                  </a:cubicBezTo>
                  <a:lnTo>
                    <a:pt x="0" y="227309"/>
                  </a:lnTo>
                  <a:cubicBezTo>
                    <a:pt x="0" y="167023"/>
                    <a:pt x="23949" y="109206"/>
                    <a:pt x="66577" y="66577"/>
                  </a:cubicBezTo>
                  <a:cubicBezTo>
                    <a:pt x="109206" y="23949"/>
                    <a:pt x="167023" y="0"/>
                    <a:pt x="227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97029" cy="1684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79688" y="3875857"/>
            <a:ext cx="2885952" cy="483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Consider Customers:</a:t>
            </a:r>
          </a:p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Most of this  customer are price incensititive. Or, they just </a:t>
            </a:r>
            <a:r>
              <a:rPr lang="en-US" sz="2999">
                <a:solidFill>
                  <a:srgbClr val="635FED"/>
                </a:solidFill>
                <a:latin typeface="Open Sans Bold"/>
              </a:rPr>
              <a:t>dont realize it!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 Mention</a:t>
            </a:r>
            <a:r>
              <a:rPr lang="en-US" sz="2999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99">
                <a:solidFill>
                  <a:srgbClr val="635FED"/>
                </a:solidFill>
                <a:latin typeface="Open Sans Bold"/>
              </a:rPr>
              <a:t>price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 in our ads.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21522" y="2285498"/>
            <a:ext cx="1370435" cy="1370435"/>
          </a:xfrm>
          <a:custGeom>
            <a:avLst/>
            <a:gdLst/>
            <a:ahLst/>
            <a:cxnLst/>
            <a:rect r="r" b="b" t="t" l="l"/>
            <a:pathLst>
              <a:path h="1370435" w="1370435">
                <a:moveTo>
                  <a:pt x="0" y="0"/>
                </a:moveTo>
                <a:lnTo>
                  <a:pt x="1370435" y="0"/>
                </a:lnTo>
                <a:lnTo>
                  <a:pt x="1370435" y="1370435"/>
                </a:lnTo>
                <a:lnTo>
                  <a:pt x="0" y="137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98884" y="-5755365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2" y="0"/>
                </a:lnTo>
                <a:lnTo>
                  <a:pt x="14578232" y="11510730"/>
                </a:lnTo>
                <a:lnTo>
                  <a:pt x="0" y="11510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56121" y="2285498"/>
            <a:ext cx="11891249" cy="7098440"/>
          </a:xfrm>
          <a:custGeom>
            <a:avLst/>
            <a:gdLst/>
            <a:ahLst/>
            <a:cxnLst/>
            <a:rect r="r" b="b" t="t" l="l"/>
            <a:pathLst>
              <a:path h="7098440" w="11891249">
                <a:moveTo>
                  <a:pt x="0" y="0"/>
                </a:moveTo>
                <a:lnTo>
                  <a:pt x="11891249" y="0"/>
                </a:lnTo>
                <a:lnTo>
                  <a:pt x="11891249" y="7098440"/>
                </a:lnTo>
                <a:lnTo>
                  <a:pt x="0" y="7098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2858" y="9512276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16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9711" y="697856"/>
            <a:ext cx="12101441" cy="101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5"/>
              </a:lnSpc>
            </a:pPr>
            <a:r>
              <a:rPr lang="en-US" sz="3500">
                <a:solidFill>
                  <a:srgbClr val="000000"/>
                </a:solidFill>
                <a:latin typeface="Open Sans Bold"/>
              </a:rPr>
              <a:t>Recommendation on How to Make Personalized Ads to Buy Annual Pass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26258" y="2996541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2" y="0"/>
                </a:lnTo>
                <a:lnTo>
                  <a:pt x="14578232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711" y="2970716"/>
            <a:ext cx="3405907" cy="6805718"/>
            <a:chOff x="0" y="0"/>
            <a:chExt cx="897029" cy="1792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7029" cy="1792452"/>
            </a:xfrm>
            <a:custGeom>
              <a:avLst/>
              <a:gdLst/>
              <a:ahLst/>
              <a:cxnLst/>
              <a:rect r="r" b="b" t="t" l="l"/>
              <a:pathLst>
                <a:path h="1792452" w="897029">
                  <a:moveTo>
                    <a:pt x="227309" y="0"/>
                  </a:moveTo>
                  <a:lnTo>
                    <a:pt x="669720" y="0"/>
                  </a:lnTo>
                  <a:cubicBezTo>
                    <a:pt x="730006" y="0"/>
                    <a:pt x="787823" y="23949"/>
                    <a:pt x="830452" y="66577"/>
                  </a:cubicBezTo>
                  <a:cubicBezTo>
                    <a:pt x="873080" y="109206"/>
                    <a:pt x="897029" y="167023"/>
                    <a:pt x="897029" y="227309"/>
                  </a:cubicBezTo>
                  <a:lnTo>
                    <a:pt x="897029" y="1565144"/>
                  </a:lnTo>
                  <a:cubicBezTo>
                    <a:pt x="897029" y="1625430"/>
                    <a:pt x="873080" y="1683247"/>
                    <a:pt x="830452" y="1725875"/>
                  </a:cubicBezTo>
                  <a:cubicBezTo>
                    <a:pt x="787823" y="1768504"/>
                    <a:pt x="730006" y="1792452"/>
                    <a:pt x="669720" y="1792452"/>
                  </a:cubicBezTo>
                  <a:lnTo>
                    <a:pt x="227309" y="1792452"/>
                  </a:lnTo>
                  <a:cubicBezTo>
                    <a:pt x="167023" y="1792452"/>
                    <a:pt x="109206" y="1768504"/>
                    <a:pt x="66577" y="1725875"/>
                  </a:cubicBezTo>
                  <a:cubicBezTo>
                    <a:pt x="23949" y="1683247"/>
                    <a:pt x="0" y="1625430"/>
                    <a:pt x="0" y="1565144"/>
                  </a:cubicBezTo>
                  <a:lnTo>
                    <a:pt x="0" y="227309"/>
                  </a:lnTo>
                  <a:cubicBezTo>
                    <a:pt x="0" y="167023"/>
                    <a:pt x="23949" y="109206"/>
                    <a:pt x="66577" y="66577"/>
                  </a:cubicBezTo>
                  <a:cubicBezTo>
                    <a:pt x="109206" y="23949"/>
                    <a:pt x="167023" y="0"/>
                    <a:pt x="227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97029" cy="1821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9711" y="697856"/>
            <a:ext cx="12101441" cy="101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5"/>
              </a:lnSpc>
            </a:pPr>
            <a:r>
              <a:rPr lang="en-US" sz="3500">
                <a:solidFill>
                  <a:srgbClr val="000000"/>
                </a:solidFill>
                <a:latin typeface="Open Sans Bold"/>
              </a:rPr>
              <a:t>Recommendation on How to Make Personalized Ads to Buy Annual Pass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9688" y="3875857"/>
            <a:ext cx="2885952" cy="581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Consider Customer:</a:t>
            </a:r>
          </a:p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Most of these  customers use our products in </a:t>
            </a:r>
            <a:r>
              <a:rPr lang="en-US" sz="2999">
                <a:solidFill>
                  <a:srgbClr val="635FED"/>
                </a:solidFill>
                <a:latin typeface="Open Sans Bold"/>
              </a:rPr>
              <a:t>entertainment area.</a:t>
            </a:r>
            <a:r>
              <a:rPr lang="en-US" sz="2999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Collaborate with </a:t>
            </a:r>
            <a:r>
              <a:rPr lang="en-US" sz="2999">
                <a:solidFill>
                  <a:srgbClr val="635FED"/>
                </a:solidFill>
                <a:latin typeface="Open Sans Bold"/>
              </a:rPr>
              <a:t>entertainment business</a:t>
            </a:r>
            <a:r>
              <a:rPr lang="en-US" sz="2999">
                <a:solidFill>
                  <a:srgbClr val="000000"/>
                </a:solidFill>
                <a:latin typeface="Open Sans"/>
              </a:rPr>
              <a:t> to do ads  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21522" y="2285498"/>
            <a:ext cx="1370435" cy="1370435"/>
          </a:xfrm>
          <a:custGeom>
            <a:avLst/>
            <a:gdLst/>
            <a:ahLst/>
            <a:cxnLst/>
            <a:rect r="r" b="b" t="t" l="l"/>
            <a:pathLst>
              <a:path h="1370435" w="1370435">
                <a:moveTo>
                  <a:pt x="0" y="0"/>
                </a:moveTo>
                <a:lnTo>
                  <a:pt x="1370435" y="0"/>
                </a:lnTo>
                <a:lnTo>
                  <a:pt x="1370435" y="1370435"/>
                </a:lnTo>
                <a:lnTo>
                  <a:pt x="0" y="137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98884" y="-5755365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2" y="0"/>
                </a:lnTo>
                <a:lnTo>
                  <a:pt x="14578232" y="11510730"/>
                </a:lnTo>
                <a:lnTo>
                  <a:pt x="0" y="11510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45017" y="2651076"/>
            <a:ext cx="11926457" cy="6607224"/>
          </a:xfrm>
          <a:custGeom>
            <a:avLst/>
            <a:gdLst/>
            <a:ahLst/>
            <a:cxnLst/>
            <a:rect r="r" b="b" t="t" l="l"/>
            <a:pathLst>
              <a:path h="6607224" w="11926457">
                <a:moveTo>
                  <a:pt x="0" y="0"/>
                </a:moveTo>
                <a:lnTo>
                  <a:pt x="11926457" y="0"/>
                </a:lnTo>
                <a:lnTo>
                  <a:pt x="11926457" y="6607224"/>
                </a:lnTo>
                <a:lnTo>
                  <a:pt x="0" y="6607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9711" y="9747858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83383" y="3668034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2" y="0"/>
                </a:lnTo>
                <a:lnTo>
                  <a:pt x="14578232" y="11510730"/>
                </a:lnTo>
                <a:lnTo>
                  <a:pt x="0" y="11510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5554153" y="9423399"/>
            <a:ext cx="7179693" cy="0"/>
          </a:xfrm>
          <a:prstGeom prst="line">
            <a:avLst/>
          </a:prstGeom>
          <a:ln cap="flat" w="19050">
            <a:solidFill>
              <a:srgbClr val="635F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19711" y="3579638"/>
            <a:ext cx="5441378" cy="4648548"/>
            <a:chOff x="0" y="0"/>
            <a:chExt cx="1433120" cy="12243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3120" cy="1224309"/>
            </a:xfrm>
            <a:custGeom>
              <a:avLst/>
              <a:gdLst/>
              <a:ahLst/>
              <a:cxnLst/>
              <a:rect r="r" b="b" t="t" l="l"/>
              <a:pathLst>
                <a:path h="1224309" w="1433120">
                  <a:moveTo>
                    <a:pt x="142279" y="0"/>
                  </a:moveTo>
                  <a:lnTo>
                    <a:pt x="1290842" y="0"/>
                  </a:lnTo>
                  <a:cubicBezTo>
                    <a:pt x="1369420" y="0"/>
                    <a:pt x="1433120" y="63700"/>
                    <a:pt x="1433120" y="142279"/>
                  </a:cubicBezTo>
                  <a:lnTo>
                    <a:pt x="1433120" y="1082030"/>
                  </a:lnTo>
                  <a:cubicBezTo>
                    <a:pt x="1433120" y="1160609"/>
                    <a:pt x="1369420" y="1224309"/>
                    <a:pt x="1290842" y="1224309"/>
                  </a:cubicBezTo>
                  <a:lnTo>
                    <a:pt x="142279" y="1224309"/>
                  </a:lnTo>
                  <a:cubicBezTo>
                    <a:pt x="63700" y="1224309"/>
                    <a:pt x="0" y="1160609"/>
                    <a:pt x="0" y="1082030"/>
                  </a:cubicBezTo>
                  <a:lnTo>
                    <a:pt x="0" y="142279"/>
                  </a:lnTo>
                  <a:cubicBezTo>
                    <a:pt x="0" y="63700"/>
                    <a:pt x="63700" y="0"/>
                    <a:pt x="142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433120" cy="1252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23311" y="3579638"/>
            <a:ext cx="5441378" cy="4648548"/>
            <a:chOff x="0" y="0"/>
            <a:chExt cx="1433120" cy="12243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3120" cy="1224309"/>
            </a:xfrm>
            <a:custGeom>
              <a:avLst/>
              <a:gdLst/>
              <a:ahLst/>
              <a:cxnLst/>
              <a:rect r="r" b="b" t="t" l="l"/>
              <a:pathLst>
                <a:path h="1224309" w="1433120">
                  <a:moveTo>
                    <a:pt x="142279" y="0"/>
                  </a:moveTo>
                  <a:lnTo>
                    <a:pt x="1290842" y="0"/>
                  </a:lnTo>
                  <a:cubicBezTo>
                    <a:pt x="1369420" y="0"/>
                    <a:pt x="1433120" y="63700"/>
                    <a:pt x="1433120" y="142279"/>
                  </a:cubicBezTo>
                  <a:lnTo>
                    <a:pt x="1433120" y="1082030"/>
                  </a:lnTo>
                  <a:cubicBezTo>
                    <a:pt x="1433120" y="1160609"/>
                    <a:pt x="1369420" y="1224309"/>
                    <a:pt x="1290842" y="1224309"/>
                  </a:cubicBezTo>
                  <a:lnTo>
                    <a:pt x="142279" y="1224309"/>
                  </a:lnTo>
                  <a:cubicBezTo>
                    <a:pt x="63700" y="1224309"/>
                    <a:pt x="0" y="1160609"/>
                    <a:pt x="0" y="1082030"/>
                  </a:cubicBezTo>
                  <a:lnTo>
                    <a:pt x="0" y="142279"/>
                  </a:lnTo>
                  <a:cubicBezTo>
                    <a:pt x="0" y="63700"/>
                    <a:pt x="63700" y="0"/>
                    <a:pt x="142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433120" cy="1252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26911" y="3579638"/>
            <a:ext cx="5441378" cy="4648548"/>
            <a:chOff x="0" y="0"/>
            <a:chExt cx="1433120" cy="12243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3120" cy="1224309"/>
            </a:xfrm>
            <a:custGeom>
              <a:avLst/>
              <a:gdLst/>
              <a:ahLst/>
              <a:cxnLst/>
              <a:rect r="r" b="b" t="t" l="l"/>
              <a:pathLst>
                <a:path h="1224309" w="1433120">
                  <a:moveTo>
                    <a:pt x="142279" y="0"/>
                  </a:moveTo>
                  <a:lnTo>
                    <a:pt x="1290842" y="0"/>
                  </a:lnTo>
                  <a:cubicBezTo>
                    <a:pt x="1369420" y="0"/>
                    <a:pt x="1433120" y="63700"/>
                    <a:pt x="1433120" y="142279"/>
                  </a:cubicBezTo>
                  <a:lnTo>
                    <a:pt x="1433120" y="1082030"/>
                  </a:lnTo>
                  <a:cubicBezTo>
                    <a:pt x="1433120" y="1160609"/>
                    <a:pt x="1369420" y="1224309"/>
                    <a:pt x="1290842" y="1224309"/>
                  </a:cubicBezTo>
                  <a:lnTo>
                    <a:pt x="142279" y="1224309"/>
                  </a:lnTo>
                  <a:cubicBezTo>
                    <a:pt x="63700" y="1224309"/>
                    <a:pt x="0" y="1160609"/>
                    <a:pt x="0" y="1082030"/>
                  </a:cubicBezTo>
                  <a:lnTo>
                    <a:pt x="0" y="142279"/>
                  </a:lnTo>
                  <a:cubicBezTo>
                    <a:pt x="0" y="63700"/>
                    <a:pt x="63700" y="0"/>
                    <a:pt x="142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33120" cy="1252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0604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5961" y="2821816"/>
            <a:ext cx="1370435" cy="1370435"/>
          </a:xfrm>
          <a:custGeom>
            <a:avLst/>
            <a:gdLst/>
            <a:ahLst/>
            <a:cxnLst/>
            <a:rect r="r" b="b" t="t" l="l"/>
            <a:pathLst>
              <a:path h="1370435" w="1370435">
                <a:moveTo>
                  <a:pt x="0" y="0"/>
                </a:moveTo>
                <a:lnTo>
                  <a:pt x="1370436" y="0"/>
                </a:lnTo>
                <a:lnTo>
                  <a:pt x="1370436" y="1370435"/>
                </a:lnTo>
                <a:lnTo>
                  <a:pt x="0" y="1370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62858" y="1175879"/>
            <a:ext cx="684063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5463" y="2937114"/>
            <a:ext cx="853368" cy="3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9"/>
              </a:lnSpc>
            </a:pPr>
            <a:r>
              <a:rPr lang="en-US" sz="248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5926" y="4484780"/>
            <a:ext cx="4068947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Cyclistic operates a bike-share program across Chicago with nearly 6000 bicycles and 600 docking stations.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8659" y="4932362"/>
            <a:ext cx="4610682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Business goal: </a:t>
            </a:r>
          </a:p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To convert casual riders into subscribers to increase profitability.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2858" y="922972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635FED"/>
                </a:solidFill>
                <a:latin typeface="Open Sans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12439" y="4241892"/>
            <a:ext cx="4122215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Analysis objective: </a:t>
            </a:r>
          </a:p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We aim to understand customer behaviors and optimize marketing strategies in end-quarter for effective conversion.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458782" y="2821816"/>
            <a:ext cx="1370435" cy="1370435"/>
          </a:xfrm>
          <a:custGeom>
            <a:avLst/>
            <a:gdLst/>
            <a:ahLst/>
            <a:cxnLst/>
            <a:rect r="r" b="b" t="t" l="l"/>
            <a:pathLst>
              <a:path h="1370435" w="1370435">
                <a:moveTo>
                  <a:pt x="0" y="0"/>
                </a:moveTo>
                <a:lnTo>
                  <a:pt x="1370436" y="0"/>
                </a:lnTo>
                <a:lnTo>
                  <a:pt x="1370436" y="1370435"/>
                </a:lnTo>
                <a:lnTo>
                  <a:pt x="0" y="1370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290632" y="2937114"/>
            <a:ext cx="853368" cy="3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9"/>
              </a:lnSpc>
            </a:pPr>
            <a:r>
              <a:rPr lang="en-US" sz="248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262383" y="2821816"/>
            <a:ext cx="1370435" cy="1370435"/>
          </a:xfrm>
          <a:custGeom>
            <a:avLst/>
            <a:gdLst/>
            <a:ahLst/>
            <a:cxnLst/>
            <a:rect r="r" b="b" t="t" l="l"/>
            <a:pathLst>
              <a:path h="1370435" w="1370435">
                <a:moveTo>
                  <a:pt x="0" y="0"/>
                </a:moveTo>
                <a:lnTo>
                  <a:pt x="1370435" y="0"/>
                </a:lnTo>
                <a:lnTo>
                  <a:pt x="1370435" y="1370435"/>
                </a:lnTo>
                <a:lnTo>
                  <a:pt x="0" y="1370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094232" y="2937114"/>
            <a:ext cx="853368" cy="32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9"/>
              </a:lnSpc>
            </a:pPr>
            <a:r>
              <a:rPr lang="en-US" sz="248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65250" y="5630918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554153" y="9588815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3012077">
            <a:off x="-4136063" y="3723162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779" y="3942412"/>
            <a:ext cx="16992967" cy="4777196"/>
          </a:xfrm>
          <a:custGeom>
            <a:avLst/>
            <a:gdLst/>
            <a:ahLst/>
            <a:cxnLst/>
            <a:rect r="r" b="b" t="t" l="l"/>
            <a:pathLst>
              <a:path h="4777196" w="16992967">
                <a:moveTo>
                  <a:pt x="0" y="0"/>
                </a:moveTo>
                <a:lnTo>
                  <a:pt x="16992967" y="0"/>
                </a:lnTo>
                <a:lnTo>
                  <a:pt x="16992967" y="4777196"/>
                </a:lnTo>
                <a:lnTo>
                  <a:pt x="0" y="4777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9" t="-11271" r="-23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7779" y="604262"/>
            <a:ext cx="15302838" cy="1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4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Leverage Geolocation and Time-based Ads on Social Media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385616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18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779" y="2717079"/>
            <a:ext cx="15766588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Ads targeting casual riders' stations are </a:t>
            </a:r>
            <a:r>
              <a:rPr lang="en-US" sz="2499">
                <a:solidFill>
                  <a:srgbClr val="FF914D"/>
                </a:solidFill>
                <a:latin typeface="Open Sans Bold"/>
              </a:rPr>
              <a:t>optimal between 2 pm and 5 pm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, while those aimed at subscribers are </a:t>
            </a:r>
            <a:r>
              <a:rPr lang="en-US" sz="2499">
                <a:solidFill>
                  <a:srgbClr val="000000"/>
                </a:solidFill>
                <a:latin typeface="Open Sans Bold"/>
              </a:rPr>
              <a:t>more effective from 4 pm to 5 pm.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65250" y="5630918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554153" y="9588815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3012077">
            <a:off x="-4136063" y="3723162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779" y="4033181"/>
            <a:ext cx="16571521" cy="5053669"/>
          </a:xfrm>
          <a:custGeom>
            <a:avLst/>
            <a:gdLst/>
            <a:ahLst/>
            <a:cxnLst/>
            <a:rect r="r" b="b" t="t" l="l"/>
            <a:pathLst>
              <a:path h="5053669" w="16571521">
                <a:moveTo>
                  <a:pt x="0" y="0"/>
                </a:moveTo>
                <a:lnTo>
                  <a:pt x="16571521" y="0"/>
                </a:lnTo>
                <a:lnTo>
                  <a:pt x="16571521" y="5053669"/>
                </a:lnTo>
                <a:lnTo>
                  <a:pt x="0" y="5053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1" r="0" b="-49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7779" y="604262"/>
            <a:ext cx="15302838" cy="171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74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Leverage Geolocation and Time-based ads on Social Media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385616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779" y="2717079"/>
            <a:ext cx="16305313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At the end hours, ads can be</a:t>
            </a:r>
            <a:r>
              <a:rPr lang="en-US" sz="2499">
                <a:solidFill>
                  <a:srgbClr val="FF914D"/>
                </a:solidFill>
                <a:latin typeface="Open Sans Bold"/>
              </a:rPr>
              <a:t> </a:t>
            </a:r>
            <a:r>
              <a:rPr lang="en-US" sz="2499">
                <a:solidFill>
                  <a:srgbClr val="FFA500"/>
                </a:solidFill>
                <a:latin typeface="Open Sans Bold"/>
              </a:rPr>
              <a:t>targeted to Streeter Dr &amp; Grand Ave since afternoon to evening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 for casual members whereas for subscribers, ads are </a:t>
            </a:r>
            <a:r>
              <a:rPr lang="en-US" sz="2499">
                <a:solidFill>
                  <a:srgbClr val="FFA500"/>
                </a:solidFill>
                <a:latin typeface="Open Sans Bold"/>
              </a:rPr>
              <a:t>more optimized at the rush hours 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at top locations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56803">
            <a:off x="7994345" y="-3995860"/>
            <a:ext cx="14943276" cy="11798962"/>
          </a:xfrm>
          <a:custGeom>
            <a:avLst/>
            <a:gdLst/>
            <a:ahLst/>
            <a:cxnLst/>
            <a:rect r="r" b="b" t="t" l="l"/>
            <a:pathLst>
              <a:path h="11798962" w="14943276">
                <a:moveTo>
                  <a:pt x="0" y="0"/>
                </a:moveTo>
                <a:lnTo>
                  <a:pt x="14943276" y="0"/>
                </a:lnTo>
                <a:lnTo>
                  <a:pt x="14943276" y="11798961"/>
                </a:lnTo>
                <a:lnTo>
                  <a:pt x="0" y="11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64713" y="3228381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6164" y="973934"/>
            <a:ext cx="13870422" cy="77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0"/>
              </a:lnSpc>
            </a:pPr>
            <a:r>
              <a:rPr lang="en-US" sz="5900">
                <a:solidFill>
                  <a:srgbClr val="000000"/>
                </a:solidFill>
                <a:latin typeface="Open Sans Bold"/>
              </a:rPr>
              <a:t>When &amp; where to do conversion ads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6164" y="2182856"/>
            <a:ext cx="724160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635FED"/>
                </a:solidFill>
                <a:latin typeface="Open Sans Bold"/>
              </a:rPr>
              <a:t>10.15 - 13.00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6164" y="3690491"/>
            <a:ext cx="724160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635FED"/>
                </a:solidFill>
                <a:latin typeface="Open Sans Bold"/>
              </a:rPr>
              <a:t>13.00 - 15.00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6164" y="5198126"/>
            <a:ext cx="724160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635FED"/>
                </a:solidFill>
                <a:latin typeface="Open Sans Bold"/>
              </a:rPr>
              <a:t>15.00 - 17.00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0935" y="7350662"/>
            <a:ext cx="724160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635FED"/>
                </a:solidFill>
                <a:latin typeface="Open Sans Bold"/>
              </a:rPr>
              <a:t>17.00 - 19.00</a:t>
            </a:r>
          </a:p>
        </p:txBody>
      </p:sp>
      <p:sp>
        <p:nvSpPr>
          <p:cNvPr name="AutoShape 9" id="9"/>
          <p:cNvSpPr/>
          <p:nvPr/>
        </p:nvSpPr>
        <p:spPr>
          <a:xfrm>
            <a:off x="1246164" y="3251065"/>
            <a:ext cx="15904842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246164" y="4800047"/>
            <a:ext cx="15904842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160935" y="6993929"/>
            <a:ext cx="15904842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941462" y="2221730"/>
            <a:ext cx="36913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Dusable Lake Shore Dr &amp; Monroe Street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2770" y="2164580"/>
            <a:ext cx="29078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Streeter Dr &amp; Grand Ave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36986" y="3713562"/>
            <a:ext cx="195394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Shedd Aquarium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5436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60935" y="8691645"/>
            <a:ext cx="724160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635FED"/>
                </a:solidFill>
                <a:latin typeface="Open Sans Bold"/>
              </a:rPr>
              <a:t>19.00 - 20.15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160935" y="8334912"/>
            <a:ext cx="15904842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5941462" y="3746365"/>
            <a:ext cx="36913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Dusable Lake Shore Dr &amp; Monroe Street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32770" y="3713562"/>
            <a:ext cx="29078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Streeter Dr &amp; Grand Ave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1492" y="3658526"/>
            <a:ext cx="29078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Michiagan Ave &amp; Oak Street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36986" y="5010665"/>
            <a:ext cx="195394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Shedd Aquarium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41462" y="5043468"/>
            <a:ext cx="36913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Dusable Lake Shore Dr &amp; Monroe Street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32770" y="5010665"/>
            <a:ext cx="29078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Streeter Dr &amp; Grand Ave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51492" y="4955629"/>
            <a:ext cx="29078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Michiagan Ave &amp; Oak Street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41462" y="6075599"/>
            <a:ext cx="36913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Dusable Lake Shore Dr &amp; North Boulevard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32770" y="6042796"/>
            <a:ext cx="29078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Theater on the Lake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32770" y="7094757"/>
            <a:ext cx="1953948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Streeter Dr &amp; Grand Ave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41462" y="7203479"/>
            <a:ext cx="36913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Dusable Lake Shore Dr &amp; Monroe Street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08779" y="7203479"/>
            <a:ext cx="2142714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2" indent="-183516" lvl="1">
              <a:lnSpc>
                <a:spcPts val="221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pen Sans"/>
              </a:rPr>
              <a:t>Dusable Lake Shore Dr &amp; North Boulevard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51492" y="7203479"/>
            <a:ext cx="29078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Michiagan Ave &amp; Oak Street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41462" y="8515887"/>
            <a:ext cx="36913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Dusable Lake Shore Dr &amp; North Boulevard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32770" y="8553987"/>
            <a:ext cx="2907808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</a:rPr>
              <a:t>Streeter Dr &amp; Grand Ave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4403" y="9590170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56803">
            <a:off x="7988599" y="-3990356"/>
            <a:ext cx="14943276" cy="11798962"/>
          </a:xfrm>
          <a:custGeom>
            <a:avLst/>
            <a:gdLst/>
            <a:ahLst/>
            <a:cxnLst/>
            <a:rect r="r" b="b" t="t" l="l"/>
            <a:pathLst>
              <a:path h="11798962" w="14943276">
                <a:moveTo>
                  <a:pt x="0" y="0"/>
                </a:moveTo>
                <a:lnTo>
                  <a:pt x="14943276" y="0"/>
                </a:lnTo>
                <a:lnTo>
                  <a:pt x="14943276" y="11798961"/>
                </a:lnTo>
                <a:lnTo>
                  <a:pt x="0" y="11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40148" y="5589877"/>
            <a:ext cx="8937696" cy="7336845"/>
          </a:xfrm>
          <a:custGeom>
            <a:avLst/>
            <a:gdLst/>
            <a:ahLst/>
            <a:cxnLst/>
            <a:rect r="r" b="b" t="t" l="l"/>
            <a:pathLst>
              <a:path h="7336845" w="8937696">
                <a:moveTo>
                  <a:pt x="0" y="0"/>
                </a:moveTo>
                <a:lnTo>
                  <a:pt x="8937696" y="0"/>
                </a:lnTo>
                <a:lnTo>
                  <a:pt x="8937696" y="7336846"/>
                </a:lnTo>
                <a:lnTo>
                  <a:pt x="0" y="733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72785"/>
            <a:ext cx="10681697" cy="106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Concluding Remarks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45436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1256" y="1909125"/>
            <a:ext cx="16065489" cy="868951"/>
          </a:xfrm>
          <a:custGeom>
            <a:avLst/>
            <a:gdLst/>
            <a:ahLst/>
            <a:cxnLst/>
            <a:rect r="r" b="b" t="t" l="l"/>
            <a:pathLst>
              <a:path h="868951" w="16065489">
                <a:moveTo>
                  <a:pt x="0" y="0"/>
                </a:moveTo>
                <a:lnTo>
                  <a:pt x="16065488" y="0"/>
                </a:lnTo>
                <a:lnTo>
                  <a:pt x="16065488" y="868951"/>
                </a:lnTo>
                <a:lnTo>
                  <a:pt x="0" y="868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7209" y="2749501"/>
            <a:ext cx="7807428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Casual riders and subscribers reveal clear distinctions during Q3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5258" y="2749501"/>
            <a:ext cx="8155748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Implement a targeted promotional campaign specifically designed to encourage casual riders to convert into subscribers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584651"/>
            <a:ext cx="7807428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Pricing analysis undescores attractiveness of annual membership option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209" y="8058101"/>
            <a:ext cx="7807428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Customer type, time, and location can be used for implementing cost-efficient marketing approach to reaching potential subscribers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5258" y="4584651"/>
            <a:ext cx="8155748" cy="28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Promote Annual Membership Benefits: Launch a targeted marketing campaign highlighting the advantages and cost-effectiveness of opting for the annual membership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Limited-Time Offer: Introduce a limited-time promotion to incentivize customers to sign up for the annual membership option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5258" y="8058101"/>
            <a:ext cx="8181486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Targeted Advertising Campaigns: Utilize customer segmentation based on type, time, and location to create personalized advertising campaigns.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077">
            <a:off x="9005178" y="-7982397"/>
            <a:ext cx="14943276" cy="11798962"/>
          </a:xfrm>
          <a:custGeom>
            <a:avLst/>
            <a:gdLst/>
            <a:ahLst/>
            <a:cxnLst/>
            <a:rect r="r" b="b" t="t" l="l"/>
            <a:pathLst>
              <a:path h="11798962" w="14943276">
                <a:moveTo>
                  <a:pt x="0" y="0"/>
                </a:moveTo>
                <a:lnTo>
                  <a:pt x="14943276" y="0"/>
                </a:lnTo>
                <a:lnTo>
                  <a:pt x="14943276" y="11798961"/>
                </a:lnTo>
                <a:lnTo>
                  <a:pt x="0" y="11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61719" y="3980924"/>
            <a:ext cx="17225961" cy="13601332"/>
          </a:xfrm>
          <a:custGeom>
            <a:avLst/>
            <a:gdLst/>
            <a:ahLst/>
            <a:cxnLst/>
            <a:rect r="r" b="b" t="t" l="l"/>
            <a:pathLst>
              <a:path h="13601332" w="17225961">
                <a:moveTo>
                  <a:pt x="0" y="0"/>
                </a:moveTo>
                <a:lnTo>
                  <a:pt x="17225960" y="0"/>
                </a:lnTo>
                <a:lnTo>
                  <a:pt x="17225960" y="13601331"/>
                </a:lnTo>
                <a:lnTo>
                  <a:pt x="0" y="13601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12077">
            <a:off x="-3130676" y="2101780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800" y="0"/>
                </a:lnTo>
                <a:lnTo>
                  <a:pt x="12355800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4119" y="4133324"/>
            <a:ext cx="17225961" cy="13601332"/>
          </a:xfrm>
          <a:custGeom>
            <a:avLst/>
            <a:gdLst/>
            <a:ahLst/>
            <a:cxnLst/>
            <a:rect r="r" b="b" t="t" l="l"/>
            <a:pathLst>
              <a:path h="13601332" w="17225961">
                <a:moveTo>
                  <a:pt x="0" y="0"/>
                </a:moveTo>
                <a:lnTo>
                  <a:pt x="17225960" y="0"/>
                </a:lnTo>
                <a:lnTo>
                  <a:pt x="17225960" y="13601331"/>
                </a:lnTo>
                <a:lnTo>
                  <a:pt x="0" y="13601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45460" y="-1449473"/>
            <a:ext cx="19428546" cy="12952364"/>
          </a:xfrm>
          <a:custGeom>
            <a:avLst/>
            <a:gdLst/>
            <a:ahLst/>
            <a:cxnLst/>
            <a:rect r="r" b="b" t="t" l="l"/>
            <a:pathLst>
              <a:path h="12952364" w="19428546">
                <a:moveTo>
                  <a:pt x="0" y="0"/>
                </a:moveTo>
                <a:lnTo>
                  <a:pt x="19428546" y="0"/>
                </a:lnTo>
                <a:lnTo>
                  <a:pt x="19428546" y="12952364"/>
                </a:lnTo>
                <a:lnTo>
                  <a:pt x="0" y="12952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89161" y="788661"/>
            <a:ext cx="8709679" cy="8709679"/>
          </a:xfrm>
          <a:custGeom>
            <a:avLst/>
            <a:gdLst/>
            <a:ahLst/>
            <a:cxnLst/>
            <a:rect r="r" b="b" t="t" l="l"/>
            <a:pathLst>
              <a:path h="8709679" w="8709679">
                <a:moveTo>
                  <a:pt x="0" y="0"/>
                </a:moveTo>
                <a:lnTo>
                  <a:pt x="8709678" y="0"/>
                </a:lnTo>
                <a:lnTo>
                  <a:pt x="8709678" y="8709678"/>
                </a:lnTo>
                <a:lnTo>
                  <a:pt x="0" y="8709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58853" y="4860401"/>
            <a:ext cx="5918552" cy="520495"/>
            <a:chOff x="0" y="0"/>
            <a:chExt cx="7891402" cy="6939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1094" cy="691094"/>
            </a:xfrm>
            <a:custGeom>
              <a:avLst/>
              <a:gdLst/>
              <a:ahLst/>
              <a:cxnLst/>
              <a:rect r="r" b="b" t="t" l="l"/>
              <a:pathLst>
                <a:path h="691094" w="691094">
                  <a:moveTo>
                    <a:pt x="0" y="0"/>
                  </a:moveTo>
                  <a:lnTo>
                    <a:pt x="691094" y="0"/>
                  </a:lnTo>
                  <a:lnTo>
                    <a:pt x="691094" y="691094"/>
                  </a:lnTo>
                  <a:lnTo>
                    <a:pt x="0" y="691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025386" y="31112"/>
              <a:ext cx="6866016" cy="662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2"/>
                </a:lnSpc>
              </a:pPr>
              <a:r>
                <a:rPr lang="en-US" sz="2952" u="sng">
                  <a:solidFill>
                    <a:srgbClr val="E2E2DC"/>
                  </a:solidFill>
                  <a:latin typeface="Open Sans Bold"/>
                  <a:hlinkClick r:id="rId10" tooltip="https://github.com/LingAdeu"/>
                </a:rPr>
                <a:t>github.com/LingAdeu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17791" y="4161899"/>
            <a:ext cx="4972437" cy="34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5"/>
              </a:lnSpc>
            </a:pPr>
            <a:r>
              <a:rPr lang="en-US" sz="2500">
                <a:solidFill>
                  <a:srgbClr val="FFFFFF"/>
                </a:solidFill>
                <a:latin typeface="Open Sans Bold"/>
              </a:rPr>
              <a:t>For more about our projects: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8106342" y="2550033"/>
            <a:ext cx="8937696" cy="7336845"/>
          </a:xfrm>
          <a:custGeom>
            <a:avLst/>
            <a:gdLst/>
            <a:ahLst/>
            <a:cxnLst/>
            <a:rect r="r" b="b" t="t" l="l"/>
            <a:pathLst>
              <a:path h="7336845" w="8937696">
                <a:moveTo>
                  <a:pt x="0" y="0"/>
                </a:moveTo>
                <a:lnTo>
                  <a:pt x="8937696" y="0"/>
                </a:lnTo>
                <a:lnTo>
                  <a:pt x="8937696" y="7336845"/>
                </a:lnTo>
                <a:lnTo>
                  <a:pt x="0" y="7336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9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258853" y="5557260"/>
            <a:ext cx="5918552" cy="518321"/>
            <a:chOff x="0" y="0"/>
            <a:chExt cx="7891402" cy="6910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1094" cy="691094"/>
            </a:xfrm>
            <a:custGeom>
              <a:avLst/>
              <a:gdLst/>
              <a:ahLst/>
              <a:cxnLst/>
              <a:rect r="r" b="b" t="t" l="l"/>
              <a:pathLst>
                <a:path h="691094" w="691094">
                  <a:moveTo>
                    <a:pt x="0" y="0"/>
                  </a:moveTo>
                  <a:lnTo>
                    <a:pt x="691094" y="0"/>
                  </a:lnTo>
                  <a:lnTo>
                    <a:pt x="691094" y="691094"/>
                  </a:lnTo>
                  <a:lnTo>
                    <a:pt x="0" y="691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025386" y="40637"/>
              <a:ext cx="6866016" cy="631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2852" u="sng">
                  <a:solidFill>
                    <a:srgbClr val="E2E2DC"/>
                  </a:solidFill>
                  <a:latin typeface="Open Sans Bold"/>
                  <a:hlinkClick r:id="rId12" tooltip="https://github.com/FarhanTrinanda"/>
                </a:rPr>
                <a:t>github.com/FarhanTrinanda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959442" y="2247374"/>
            <a:ext cx="14517374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0"/>
              </a:lnSpc>
            </a:pPr>
            <a:r>
              <a:rPr lang="en-US" sz="15000">
                <a:solidFill>
                  <a:srgbClr val="FFFFFF"/>
                </a:solidFill>
                <a:latin typeface="Open Sans Bold"/>
              </a:rPr>
              <a:t>Thank You !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258853" y="6218456"/>
            <a:ext cx="5918552" cy="520495"/>
            <a:chOff x="0" y="0"/>
            <a:chExt cx="7891402" cy="6939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1094" cy="691094"/>
            </a:xfrm>
            <a:custGeom>
              <a:avLst/>
              <a:gdLst/>
              <a:ahLst/>
              <a:cxnLst/>
              <a:rect r="r" b="b" t="t" l="l"/>
              <a:pathLst>
                <a:path h="691094" w="691094">
                  <a:moveTo>
                    <a:pt x="0" y="0"/>
                  </a:moveTo>
                  <a:lnTo>
                    <a:pt x="691094" y="0"/>
                  </a:lnTo>
                  <a:lnTo>
                    <a:pt x="691094" y="691094"/>
                  </a:lnTo>
                  <a:lnTo>
                    <a:pt x="0" y="691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25386" y="31112"/>
              <a:ext cx="6866016" cy="662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22"/>
                </a:lnSpc>
              </a:pPr>
              <a:r>
                <a:rPr lang="en-US" sz="2952" u="sng">
                  <a:solidFill>
                    <a:srgbClr val="E2E2DC"/>
                  </a:solidFill>
                  <a:latin typeface="Open Sans Bold"/>
                  <a:hlinkClick r:id="rId13" tooltip="https://github.com/Brilyawan"/>
                </a:rPr>
                <a:t>github.com/Brilyawan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58853" y="6881826"/>
            <a:ext cx="5918552" cy="983537"/>
            <a:chOff x="0" y="0"/>
            <a:chExt cx="7891402" cy="13113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1094" cy="691094"/>
            </a:xfrm>
            <a:custGeom>
              <a:avLst/>
              <a:gdLst/>
              <a:ahLst/>
              <a:cxnLst/>
              <a:rect r="r" b="b" t="t" l="l"/>
              <a:pathLst>
                <a:path h="691094" w="691094">
                  <a:moveTo>
                    <a:pt x="0" y="0"/>
                  </a:moveTo>
                  <a:lnTo>
                    <a:pt x="691094" y="0"/>
                  </a:lnTo>
                  <a:lnTo>
                    <a:pt x="691094" y="691094"/>
                  </a:lnTo>
                  <a:lnTo>
                    <a:pt x="0" y="691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025386" y="40637"/>
              <a:ext cx="6866016" cy="1270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2752" u="sng">
                  <a:solidFill>
                    <a:srgbClr val="E2E2DC"/>
                  </a:solidFill>
                  <a:latin typeface="Open Sans Bold"/>
                </a:rPr>
                <a:t>github.com/muhammadtofikhidayat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258853" y="7865363"/>
            <a:ext cx="5918552" cy="983537"/>
            <a:chOff x="0" y="0"/>
            <a:chExt cx="7891402" cy="131138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1094" cy="691094"/>
            </a:xfrm>
            <a:custGeom>
              <a:avLst/>
              <a:gdLst/>
              <a:ahLst/>
              <a:cxnLst/>
              <a:rect r="r" b="b" t="t" l="l"/>
              <a:pathLst>
                <a:path h="691094" w="691094">
                  <a:moveTo>
                    <a:pt x="0" y="0"/>
                  </a:moveTo>
                  <a:lnTo>
                    <a:pt x="691094" y="0"/>
                  </a:lnTo>
                  <a:lnTo>
                    <a:pt x="691094" y="691094"/>
                  </a:lnTo>
                  <a:lnTo>
                    <a:pt x="0" y="691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025386" y="40637"/>
              <a:ext cx="6866016" cy="1270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6"/>
                </a:lnSpc>
              </a:pPr>
              <a:r>
                <a:rPr lang="en-US" sz="2752" u="sng">
                  <a:solidFill>
                    <a:srgbClr val="E2E2DC"/>
                  </a:solidFill>
                  <a:latin typeface="Open Sans Bold"/>
                </a:rPr>
                <a:t>https://github.com/ridhoaryawann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56803">
            <a:off x="7988599" y="-3990356"/>
            <a:ext cx="14943276" cy="11798962"/>
          </a:xfrm>
          <a:custGeom>
            <a:avLst/>
            <a:gdLst/>
            <a:ahLst/>
            <a:cxnLst/>
            <a:rect r="r" b="b" t="t" l="l"/>
            <a:pathLst>
              <a:path h="11798962" w="14943276">
                <a:moveTo>
                  <a:pt x="0" y="0"/>
                </a:moveTo>
                <a:lnTo>
                  <a:pt x="14943276" y="0"/>
                </a:lnTo>
                <a:lnTo>
                  <a:pt x="14943276" y="11798961"/>
                </a:lnTo>
                <a:lnTo>
                  <a:pt x="0" y="11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5554153" y="9423399"/>
            <a:ext cx="7179693" cy="0"/>
          </a:xfrm>
          <a:prstGeom prst="line">
            <a:avLst/>
          </a:prstGeom>
          <a:ln cap="flat" w="19050">
            <a:solidFill>
              <a:srgbClr val="635F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17851" y="5610312"/>
            <a:ext cx="8937696" cy="7336845"/>
          </a:xfrm>
          <a:custGeom>
            <a:avLst/>
            <a:gdLst/>
            <a:ahLst/>
            <a:cxnLst/>
            <a:rect r="r" b="b" t="t" l="l"/>
            <a:pathLst>
              <a:path h="7336845" w="8937696">
                <a:moveTo>
                  <a:pt x="0" y="0"/>
                </a:moveTo>
                <a:lnTo>
                  <a:pt x="8937697" y="0"/>
                </a:lnTo>
                <a:lnTo>
                  <a:pt x="8937697" y="7336845"/>
                </a:lnTo>
                <a:lnTo>
                  <a:pt x="0" y="7336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0604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72656" y="6598764"/>
            <a:ext cx="4142688" cy="2777327"/>
          </a:xfrm>
          <a:custGeom>
            <a:avLst/>
            <a:gdLst/>
            <a:ahLst/>
            <a:cxnLst/>
            <a:rect r="r" b="b" t="t" l="l"/>
            <a:pathLst>
              <a:path h="2777327" w="4142688">
                <a:moveTo>
                  <a:pt x="0" y="0"/>
                </a:moveTo>
                <a:lnTo>
                  <a:pt x="4142688" y="0"/>
                </a:lnTo>
                <a:lnTo>
                  <a:pt x="4142688" y="2777327"/>
                </a:lnTo>
                <a:lnTo>
                  <a:pt x="0" y="2777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2809" y="3651162"/>
            <a:ext cx="1036238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2858" y="922972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8888" y="4523104"/>
            <a:ext cx="6450224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We did not find any data duplications, some missing values around 15% of the total dataset.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54153" y="9731690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3012077">
            <a:off x="-4136063" y="3723162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5436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056803">
            <a:off x="7988599" y="-3990356"/>
            <a:ext cx="14943276" cy="11798962"/>
          </a:xfrm>
          <a:custGeom>
            <a:avLst/>
            <a:gdLst/>
            <a:ahLst/>
            <a:cxnLst/>
            <a:rect r="r" b="b" t="t" l="l"/>
            <a:pathLst>
              <a:path h="11798962" w="14943276">
                <a:moveTo>
                  <a:pt x="0" y="0"/>
                </a:moveTo>
                <a:lnTo>
                  <a:pt x="14943276" y="0"/>
                </a:lnTo>
                <a:lnTo>
                  <a:pt x="14943276" y="11798961"/>
                </a:lnTo>
                <a:lnTo>
                  <a:pt x="0" y="11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554153" y="9798048"/>
            <a:ext cx="7179693" cy="0"/>
          </a:xfrm>
          <a:prstGeom prst="line">
            <a:avLst/>
          </a:prstGeom>
          <a:ln cap="flat" w="19050">
            <a:solidFill>
              <a:srgbClr val="635F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701430" y="6101259"/>
            <a:ext cx="8937696" cy="7336845"/>
          </a:xfrm>
          <a:custGeom>
            <a:avLst/>
            <a:gdLst/>
            <a:ahLst/>
            <a:cxnLst/>
            <a:rect r="r" b="b" t="t" l="l"/>
            <a:pathLst>
              <a:path h="7336845" w="8937696">
                <a:moveTo>
                  <a:pt x="0" y="0"/>
                </a:moveTo>
                <a:lnTo>
                  <a:pt x="8937697" y="0"/>
                </a:lnTo>
                <a:lnTo>
                  <a:pt x="8937697" y="7336846"/>
                </a:lnTo>
                <a:lnTo>
                  <a:pt x="0" y="7336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84768" y="1909125"/>
            <a:ext cx="11233325" cy="7525237"/>
          </a:xfrm>
          <a:custGeom>
            <a:avLst/>
            <a:gdLst/>
            <a:ahLst/>
            <a:cxnLst/>
            <a:rect r="r" b="b" t="t" l="l"/>
            <a:pathLst>
              <a:path h="7525237" w="11233325">
                <a:moveTo>
                  <a:pt x="0" y="0"/>
                </a:moveTo>
                <a:lnTo>
                  <a:pt x="11233325" y="0"/>
                </a:lnTo>
                <a:lnTo>
                  <a:pt x="11233325" y="7525237"/>
                </a:lnTo>
                <a:lnTo>
                  <a:pt x="0" y="7525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594849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10574"/>
            <a:ext cx="14826106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Approaches to Handle Missing 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268" y="2418259"/>
            <a:ext cx="5091429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EE8454"/>
                </a:solidFill>
                <a:latin typeface="Open Sans Bold"/>
              </a:rPr>
              <a:t>Drop for unused columns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 such as station id, lat, and lng. Fill missing values in </a:t>
            </a:r>
            <a:r>
              <a:rPr lang="en-US" sz="2499">
                <a:solidFill>
                  <a:srgbClr val="000000"/>
                </a:solidFill>
                <a:latin typeface="Open Sans Bold"/>
              </a:rPr>
              <a:t>station name with unknow_1, unknow_2, etc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.</a:t>
            </a:r>
          </a:p>
          <a:p>
            <a:pPr>
              <a:lnSpc>
                <a:spcPts val="3249"/>
              </a:lnSpc>
            </a:pPr>
          </a:p>
          <a:p>
            <a:pPr>
              <a:lnSpc>
                <a:spcPts val="3249"/>
              </a:lnSpc>
            </a:pPr>
          </a:p>
          <a:p>
            <a:pPr>
              <a:lnSpc>
                <a:spcPts val="3249"/>
              </a:lnSpc>
            </a:pPr>
          </a:p>
          <a:p>
            <a:pPr>
              <a:lnSpc>
                <a:spcPts val="3249"/>
              </a:lnSpc>
            </a:pPr>
          </a:p>
          <a:p>
            <a:pPr>
              <a:lnSpc>
                <a:spcPts val="324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56803">
            <a:off x="7988599" y="-3990356"/>
            <a:ext cx="14943276" cy="11798962"/>
          </a:xfrm>
          <a:custGeom>
            <a:avLst/>
            <a:gdLst/>
            <a:ahLst/>
            <a:cxnLst/>
            <a:rect r="r" b="b" t="t" l="l"/>
            <a:pathLst>
              <a:path h="11798962" w="14943276">
                <a:moveTo>
                  <a:pt x="0" y="0"/>
                </a:moveTo>
                <a:lnTo>
                  <a:pt x="14943276" y="0"/>
                </a:lnTo>
                <a:lnTo>
                  <a:pt x="14943276" y="11798961"/>
                </a:lnTo>
                <a:lnTo>
                  <a:pt x="0" y="11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5554153" y="9423399"/>
            <a:ext cx="7179693" cy="0"/>
          </a:xfrm>
          <a:prstGeom prst="line">
            <a:avLst/>
          </a:prstGeom>
          <a:ln cap="flat" w="19050">
            <a:solidFill>
              <a:srgbClr val="635F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17851" y="5610312"/>
            <a:ext cx="8937696" cy="7336845"/>
          </a:xfrm>
          <a:custGeom>
            <a:avLst/>
            <a:gdLst/>
            <a:ahLst/>
            <a:cxnLst/>
            <a:rect r="r" b="b" t="t" l="l"/>
            <a:pathLst>
              <a:path h="7336845" w="8937696">
                <a:moveTo>
                  <a:pt x="0" y="0"/>
                </a:moveTo>
                <a:lnTo>
                  <a:pt x="8937697" y="0"/>
                </a:lnTo>
                <a:lnTo>
                  <a:pt x="8937697" y="7336845"/>
                </a:lnTo>
                <a:lnTo>
                  <a:pt x="0" y="7336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0604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72656" y="6598764"/>
            <a:ext cx="4142688" cy="2777327"/>
          </a:xfrm>
          <a:custGeom>
            <a:avLst/>
            <a:gdLst/>
            <a:ahLst/>
            <a:cxnLst/>
            <a:rect r="r" b="b" t="t" l="l"/>
            <a:pathLst>
              <a:path h="2777327" w="4142688">
                <a:moveTo>
                  <a:pt x="0" y="0"/>
                </a:moveTo>
                <a:lnTo>
                  <a:pt x="4142688" y="0"/>
                </a:lnTo>
                <a:lnTo>
                  <a:pt x="4142688" y="2777327"/>
                </a:lnTo>
                <a:lnTo>
                  <a:pt x="0" y="2777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62809" y="3103410"/>
            <a:ext cx="10362382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>
                <a:solidFill>
                  <a:srgbClr val="000000"/>
                </a:solidFill>
                <a:latin typeface="Open Sans Bold"/>
              </a:rPr>
              <a:t>How are casual riders and subscribers different?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2858" y="922972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8888" y="4655272"/>
            <a:ext cx="6450224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We observe distinct activity patterns of bike usage in Q3 2023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54153" y="9731690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3012077">
            <a:off x="-4136063" y="3723162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54366" y="1189505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056803">
            <a:off x="7988599" y="-3990356"/>
            <a:ext cx="14943276" cy="11798962"/>
          </a:xfrm>
          <a:custGeom>
            <a:avLst/>
            <a:gdLst/>
            <a:ahLst/>
            <a:cxnLst/>
            <a:rect r="r" b="b" t="t" l="l"/>
            <a:pathLst>
              <a:path h="11798962" w="14943276">
                <a:moveTo>
                  <a:pt x="0" y="0"/>
                </a:moveTo>
                <a:lnTo>
                  <a:pt x="14943276" y="0"/>
                </a:lnTo>
                <a:lnTo>
                  <a:pt x="14943276" y="11798961"/>
                </a:lnTo>
                <a:lnTo>
                  <a:pt x="0" y="1179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554153" y="9798048"/>
            <a:ext cx="7179693" cy="0"/>
          </a:xfrm>
          <a:prstGeom prst="line">
            <a:avLst/>
          </a:prstGeom>
          <a:ln cap="flat" w="19050">
            <a:solidFill>
              <a:srgbClr val="635F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701430" y="6101259"/>
            <a:ext cx="8937696" cy="7336845"/>
          </a:xfrm>
          <a:custGeom>
            <a:avLst/>
            <a:gdLst/>
            <a:ahLst/>
            <a:cxnLst/>
            <a:rect r="r" b="b" t="t" l="l"/>
            <a:pathLst>
              <a:path h="7336845" w="8937696">
                <a:moveTo>
                  <a:pt x="0" y="0"/>
                </a:moveTo>
                <a:lnTo>
                  <a:pt x="8937697" y="0"/>
                </a:lnTo>
                <a:lnTo>
                  <a:pt x="8937697" y="7336846"/>
                </a:lnTo>
                <a:lnTo>
                  <a:pt x="0" y="7336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171416"/>
            <a:ext cx="16230600" cy="6200587"/>
          </a:xfrm>
          <a:custGeom>
            <a:avLst/>
            <a:gdLst/>
            <a:ahLst/>
            <a:cxnLst/>
            <a:rect r="r" b="b" t="t" l="l"/>
            <a:pathLst>
              <a:path h="6200587" w="16230600">
                <a:moveTo>
                  <a:pt x="0" y="0"/>
                </a:moveTo>
                <a:lnTo>
                  <a:pt x="16230600" y="0"/>
                </a:lnTo>
                <a:lnTo>
                  <a:pt x="16230600" y="6200587"/>
                </a:lnTo>
                <a:lnTo>
                  <a:pt x="0" y="62005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594849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10574"/>
            <a:ext cx="14826106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Difference of Monthly and Daily Usage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661386"/>
            <a:ext cx="15773986" cy="128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9"/>
              </a:lnSpc>
            </a:pPr>
            <a:r>
              <a:rPr lang="en-US" sz="2599">
                <a:solidFill>
                  <a:srgbClr val="FFFFFF"/>
                </a:solidFill>
                <a:latin typeface="Open Sans Bold"/>
              </a:rPr>
              <a:t>Subscribers consistently show </a:t>
            </a:r>
            <a:r>
              <a:rPr lang="en-US" sz="2599">
                <a:solidFill>
                  <a:srgbClr val="000000"/>
                </a:solidFill>
                <a:latin typeface="Open Sans Bold"/>
              </a:rPr>
              <a:t>higher activity levels</a:t>
            </a:r>
            <a:r>
              <a:rPr lang="en-US" sz="2599">
                <a:solidFill>
                  <a:srgbClr val="FFFFFF"/>
                </a:solidFill>
                <a:latin typeface="Open Sans Bold"/>
              </a:rPr>
              <a:t> compared to casual riders throughout Q3, 2023. And subscribers are </a:t>
            </a:r>
            <a:r>
              <a:rPr lang="en-US" sz="2599">
                <a:solidFill>
                  <a:srgbClr val="000000"/>
                </a:solidFill>
                <a:latin typeface="Open Sans Bold"/>
              </a:rPr>
              <a:t>more active on weekdays</a:t>
            </a:r>
            <a:r>
              <a:rPr lang="en-US" sz="2599">
                <a:solidFill>
                  <a:srgbClr val="FFFFFF"/>
                </a:solidFill>
                <a:latin typeface="Open Sans Bold"/>
              </a:rPr>
              <a:t> while casual riders are </a:t>
            </a:r>
            <a:r>
              <a:rPr lang="en-US" sz="2599">
                <a:solidFill>
                  <a:srgbClr val="EE8454"/>
                </a:solidFill>
                <a:latin typeface="Open Sans Bold"/>
              </a:rPr>
              <a:t>more active on weekends</a:t>
            </a:r>
            <a:r>
              <a:rPr lang="en-US" sz="2599">
                <a:solidFill>
                  <a:srgbClr val="FFFFFF"/>
                </a:solidFill>
                <a:latin typeface="Open Sans Bold"/>
              </a:rPr>
              <a:t>, but both decrease on Sundays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65250" y="5630918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554153" y="9588815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3012077">
            <a:off x="-4136063" y="3723162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54366" y="732311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9"/>
                </a:lnTo>
                <a:lnTo>
                  <a:pt x="0" y="296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80178" y="1727448"/>
            <a:ext cx="12170828" cy="7632553"/>
          </a:xfrm>
          <a:custGeom>
            <a:avLst/>
            <a:gdLst/>
            <a:ahLst/>
            <a:cxnLst/>
            <a:rect r="r" b="b" t="t" l="l"/>
            <a:pathLst>
              <a:path h="7632553" w="12170828">
                <a:moveTo>
                  <a:pt x="0" y="0"/>
                </a:moveTo>
                <a:lnTo>
                  <a:pt x="12170828" y="0"/>
                </a:lnTo>
                <a:lnTo>
                  <a:pt x="12170828" y="7632553"/>
                </a:lnTo>
                <a:lnTo>
                  <a:pt x="0" y="7632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83022" y="3098549"/>
            <a:ext cx="5745315" cy="3401558"/>
          </a:xfrm>
          <a:custGeom>
            <a:avLst/>
            <a:gdLst/>
            <a:ahLst/>
            <a:cxnLst/>
            <a:rect r="r" b="b" t="t" l="l"/>
            <a:pathLst>
              <a:path h="3401558" w="5745315">
                <a:moveTo>
                  <a:pt x="0" y="0"/>
                </a:moveTo>
                <a:lnTo>
                  <a:pt x="5745314" y="0"/>
                </a:lnTo>
                <a:lnTo>
                  <a:pt x="5745314" y="3401558"/>
                </a:lnTo>
                <a:lnTo>
                  <a:pt x="0" y="34015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7779" y="737612"/>
            <a:ext cx="1232280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Difference of Time Patterns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385616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7779" y="2357493"/>
            <a:ext cx="4091724" cy="327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Subscribers are </a:t>
            </a:r>
            <a:r>
              <a:rPr lang="en-US" sz="2499">
                <a:solidFill>
                  <a:srgbClr val="000000"/>
                </a:solidFill>
                <a:latin typeface="Open Sans Bold"/>
              </a:rPr>
              <a:t>most active in the morning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, with peak activity in rush hours, while casual riders have a </a:t>
            </a:r>
            <a:r>
              <a:rPr lang="en-US" sz="2499">
                <a:solidFill>
                  <a:srgbClr val="FF914D"/>
                </a:solidFill>
                <a:latin typeface="Open Sans Bold"/>
              </a:rPr>
              <a:t>more consistent activity pattern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 throughout the day.</a:t>
            </a:r>
          </a:p>
          <a:p>
            <a:pPr>
              <a:lnSpc>
                <a:spcPts val="324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077">
            <a:off x="-2365884" y="4394864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5250" y="5630918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3" y="0"/>
                </a:lnTo>
                <a:lnTo>
                  <a:pt x="14578233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5554153" y="9423399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454366" y="880506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69047" y="1847776"/>
            <a:ext cx="11490253" cy="7410524"/>
          </a:xfrm>
          <a:custGeom>
            <a:avLst/>
            <a:gdLst/>
            <a:ahLst/>
            <a:cxnLst/>
            <a:rect r="r" b="b" t="t" l="l"/>
            <a:pathLst>
              <a:path h="7410524" w="11490253">
                <a:moveTo>
                  <a:pt x="0" y="0"/>
                </a:moveTo>
                <a:lnTo>
                  <a:pt x="11490253" y="0"/>
                </a:lnTo>
                <a:lnTo>
                  <a:pt x="11490253" y="7410524"/>
                </a:lnTo>
                <a:lnTo>
                  <a:pt x="0" y="7410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35018"/>
            <a:ext cx="1232280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Difference of Trip Duration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22972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59907"/>
            <a:ext cx="4276456" cy="327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Casual riders </a:t>
            </a:r>
            <a:r>
              <a:rPr lang="en-US" sz="2499">
                <a:solidFill>
                  <a:srgbClr val="FF914D"/>
                </a:solidFill>
                <a:latin typeface="Open Sans Bold"/>
              </a:rPr>
              <a:t>typically have longer trip durations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, averaging 22 minutes per trip, compared to subscribers who have </a:t>
            </a:r>
            <a:r>
              <a:rPr lang="en-US" sz="2499">
                <a:solidFill>
                  <a:srgbClr val="000000"/>
                </a:solidFill>
                <a:latin typeface="Open Sans Bold"/>
              </a:rPr>
              <a:t>shorter trip durations</a:t>
            </a:r>
            <a:r>
              <a:rPr lang="en-US" sz="2499">
                <a:solidFill>
                  <a:srgbClr val="FFFFFF"/>
                </a:solidFill>
                <a:latin typeface="Open Sans Bold"/>
              </a:rPr>
              <a:t> averaging 13 minutes each.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18208" y="3754938"/>
            <a:ext cx="89408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22 min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98668" y="5711587"/>
            <a:ext cx="89408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13 min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5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12077">
            <a:off x="-2365884" y="4394864"/>
            <a:ext cx="12355799" cy="9755933"/>
          </a:xfrm>
          <a:custGeom>
            <a:avLst/>
            <a:gdLst/>
            <a:ahLst/>
            <a:cxnLst/>
            <a:rect r="r" b="b" t="t" l="l"/>
            <a:pathLst>
              <a:path h="9755933" w="12355799">
                <a:moveTo>
                  <a:pt x="0" y="0"/>
                </a:moveTo>
                <a:lnTo>
                  <a:pt x="12355799" y="0"/>
                </a:lnTo>
                <a:lnTo>
                  <a:pt x="12355799" y="9755933"/>
                </a:lnTo>
                <a:lnTo>
                  <a:pt x="0" y="975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1890" y="5297547"/>
            <a:ext cx="14578232" cy="11510729"/>
          </a:xfrm>
          <a:custGeom>
            <a:avLst/>
            <a:gdLst/>
            <a:ahLst/>
            <a:cxnLst/>
            <a:rect r="r" b="b" t="t" l="l"/>
            <a:pathLst>
              <a:path h="11510729" w="14578232">
                <a:moveTo>
                  <a:pt x="0" y="0"/>
                </a:moveTo>
                <a:lnTo>
                  <a:pt x="14578232" y="0"/>
                </a:lnTo>
                <a:lnTo>
                  <a:pt x="14578232" y="11510729"/>
                </a:lnTo>
                <a:lnTo>
                  <a:pt x="0" y="1151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5554153" y="9423399"/>
            <a:ext cx="71796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454366" y="880506"/>
            <a:ext cx="696640" cy="296389"/>
          </a:xfrm>
          <a:custGeom>
            <a:avLst/>
            <a:gdLst/>
            <a:ahLst/>
            <a:cxnLst/>
            <a:rect r="r" b="b" t="t" l="l"/>
            <a:pathLst>
              <a:path h="296389" w="696640">
                <a:moveTo>
                  <a:pt x="0" y="0"/>
                </a:moveTo>
                <a:lnTo>
                  <a:pt x="696640" y="0"/>
                </a:lnTo>
                <a:lnTo>
                  <a:pt x="696640" y="296388"/>
                </a:lnTo>
                <a:lnTo>
                  <a:pt x="0" y="29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0405" y="2524504"/>
            <a:ext cx="4311649" cy="4713490"/>
          </a:xfrm>
          <a:custGeom>
            <a:avLst/>
            <a:gdLst/>
            <a:ahLst/>
            <a:cxnLst/>
            <a:rect r="r" b="b" t="t" l="l"/>
            <a:pathLst>
              <a:path h="4713490" w="4311649">
                <a:moveTo>
                  <a:pt x="0" y="0"/>
                </a:moveTo>
                <a:lnTo>
                  <a:pt x="4311649" y="0"/>
                </a:lnTo>
                <a:lnTo>
                  <a:pt x="4311649" y="4713491"/>
                </a:lnTo>
                <a:lnTo>
                  <a:pt x="0" y="4713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51727" y="2168790"/>
            <a:ext cx="4089990" cy="5293129"/>
          </a:xfrm>
          <a:custGeom>
            <a:avLst/>
            <a:gdLst/>
            <a:ahLst/>
            <a:cxnLst/>
            <a:rect r="r" b="b" t="t" l="l"/>
            <a:pathLst>
              <a:path h="5293129" w="4089990">
                <a:moveTo>
                  <a:pt x="0" y="0"/>
                </a:moveTo>
                <a:lnTo>
                  <a:pt x="4089990" y="0"/>
                </a:lnTo>
                <a:lnTo>
                  <a:pt x="4089990" y="5293129"/>
                </a:lnTo>
                <a:lnTo>
                  <a:pt x="0" y="52931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2507989" y="3363554"/>
            <a:ext cx="2087477" cy="4008468"/>
          </a:xfrm>
          <a:custGeom>
            <a:avLst/>
            <a:gdLst/>
            <a:ahLst/>
            <a:cxnLst/>
            <a:rect r="r" b="b" t="t" l="l"/>
            <a:pathLst>
              <a:path h="4008468" w="2087477">
                <a:moveTo>
                  <a:pt x="2087477" y="0"/>
                </a:moveTo>
                <a:lnTo>
                  <a:pt x="0" y="0"/>
                </a:lnTo>
                <a:lnTo>
                  <a:pt x="0" y="4008469"/>
                </a:lnTo>
                <a:lnTo>
                  <a:pt x="2087477" y="4008469"/>
                </a:lnTo>
                <a:lnTo>
                  <a:pt x="2087477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2916396" y="7941077"/>
            <a:ext cx="3506538" cy="1086175"/>
            <a:chOff x="0" y="0"/>
            <a:chExt cx="812800" cy="2517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251771"/>
            </a:xfrm>
            <a:custGeom>
              <a:avLst/>
              <a:gdLst/>
              <a:ahLst/>
              <a:cxnLst/>
              <a:rect r="r" b="b" t="t" l="l"/>
              <a:pathLst>
                <a:path h="2517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771"/>
                  </a:lnTo>
                  <a:lnTo>
                    <a:pt x="0" y="251771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280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835018"/>
            <a:ext cx="1232280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FFFFFF"/>
                </a:solidFill>
                <a:latin typeface="Open Sans Bold"/>
              </a:rPr>
              <a:t>Based on the usage patterns, we assume: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229725"/>
            <a:ext cx="295857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Open Sans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77320" y="7519069"/>
            <a:ext cx="2180332" cy="39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6"/>
              </a:lnSpc>
            </a:pPr>
            <a:r>
              <a:rPr lang="en-US" sz="2986">
                <a:solidFill>
                  <a:srgbClr val="000000"/>
                </a:solidFill>
                <a:latin typeface="Open Sans Bold"/>
              </a:rPr>
              <a:t>Subscibers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75627" y="8114617"/>
            <a:ext cx="3188074" cy="69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0"/>
              </a:lnSpc>
            </a:pPr>
            <a:r>
              <a:rPr lang="en-US" sz="1830">
                <a:solidFill>
                  <a:srgbClr val="000000"/>
                </a:solidFill>
                <a:latin typeface="Open Sans Bold"/>
              </a:rPr>
              <a:t>Workers</a:t>
            </a:r>
            <a:r>
              <a:rPr lang="en-US" sz="1830">
                <a:solidFill>
                  <a:srgbClr val="000000"/>
                </a:solidFill>
                <a:latin typeface="Open Sans"/>
              </a:rPr>
              <a:t> and </a:t>
            </a:r>
            <a:r>
              <a:rPr lang="en-US" sz="1830">
                <a:solidFill>
                  <a:srgbClr val="000000"/>
                </a:solidFill>
                <a:latin typeface="Open Sans Bold"/>
              </a:rPr>
              <a:t>Students:</a:t>
            </a:r>
          </a:p>
          <a:p>
            <a:pPr algn="ctr">
              <a:lnSpc>
                <a:spcPts val="1830"/>
              </a:lnSpc>
            </a:pPr>
            <a:r>
              <a:rPr lang="en-US" sz="1830">
                <a:solidFill>
                  <a:srgbClr val="000000"/>
                </a:solidFill>
                <a:latin typeface="Open Sans"/>
              </a:rPr>
              <a:t>Active on weekdays and rush hours, short duration trips.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84660" y="4126043"/>
            <a:ext cx="3395745" cy="33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2"/>
              </a:lnSpc>
            </a:pPr>
            <a:r>
              <a:rPr lang="en-US" sz="2532">
                <a:solidFill>
                  <a:srgbClr val="FFFFFF"/>
                </a:solidFill>
                <a:latin typeface="Open Sans Bold"/>
              </a:rPr>
              <a:t>“We rest on Sunday!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00421" y="7418970"/>
            <a:ext cx="2671616" cy="396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6"/>
              </a:lnSpc>
            </a:pPr>
            <a:r>
              <a:rPr lang="en-US" sz="2986">
                <a:solidFill>
                  <a:srgbClr val="000000"/>
                </a:solidFill>
                <a:latin typeface="Open Sans Bold"/>
              </a:rPr>
              <a:t>Casual Riders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682960" y="7815304"/>
            <a:ext cx="3506538" cy="1211948"/>
            <a:chOff x="0" y="0"/>
            <a:chExt cx="812800" cy="2809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280924"/>
            </a:xfrm>
            <a:custGeom>
              <a:avLst/>
              <a:gdLst/>
              <a:ahLst/>
              <a:cxnLst/>
              <a:rect r="r" b="b" t="t" l="l"/>
              <a:pathLst>
                <a:path h="2809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80924"/>
                  </a:lnTo>
                  <a:lnTo>
                    <a:pt x="0" y="280924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309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842192" y="7981143"/>
            <a:ext cx="3188074" cy="92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0"/>
              </a:lnSpc>
            </a:pPr>
            <a:r>
              <a:rPr lang="en-US" sz="1830">
                <a:solidFill>
                  <a:srgbClr val="000000"/>
                </a:solidFill>
                <a:latin typeface="Open Sans"/>
              </a:rPr>
              <a:t>Only for </a:t>
            </a:r>
            <a:r>
              <a:rPr lang="en-US" sz="1830">
                <a:solidFill>
                  <a:srgbClr val="000000"/>
                </a:solidFill>
                <a:latin typeface="Open Sans Bold"/>
              </a:rPr>
              <a:t>recreations:</a:t>
            </a:r>
          </a:p>
          <a:p>
            <a:pPr algn="ctr">
              <a:lnSpc>
                <a:spcPts val="1830"/>
              </a:lnSpc>
            </a:pPr>
            <a:r>
              <a:rPr lang="en-US" sz="1830">
                <a:solidFill>
                  <a:srgbClr val="000000"/>
                </a:solidFill>
                <a:latin typeface="Open Sans"/>
              </a:rPr>
              <a:t>Low on weekdays, increase on weekends and high duration trips.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DAGA4fRVVpo</dc:identifier>
  <dcterms:modified xsi:type="dcterms:W3CDTF">2011-08-01T06:04:30Z</dcterms:modified>
  <cp:revision>1</cp:revision>
  <dc:title>Divy Marketing Guidance</dc:title>
</cp:coreProperties>
</file>